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Lst>
  <p:notesMasterIdLst>
    <p:notesMasterId r:id="rId19"/>
  </p:notesMasterIdLst>
  <p:sldIdLst>
    <p:sldId id="273" r:id="rId5"/>
    <p:sldId id="260" r:id="rId6"/>
    <p:sldId id="286" r:id="rId7"/>
    <p:sldId id="307" r:id="rId8"/>
    <p:sldId id="288" r:id="rId9"/>
    <p:sldId id="290" r:id="rId10"/>
    <p:sldId id="312" r:id="rId11"/>
    <p:sldId id="308" r:id="rId12"/>
    <p:sldId id="313" r:id="rId13"/>
    <p:sldId id="310" r:id="rId14"/>
    <p:sldId id="311" r:id="rId15"/>
    <p:sldId id="304" r:id="rId16"/>
    <p:sldId id="305" r:id="rId17"/>
    <p:sldId id="30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E8D9A6"/>
    <a:srgbClr val="DDDDDD"/>
    <a:srgbClr val="BAAE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A33CFF-C80A-472D-8817-A6F677E62BAF}" v="17" dt="2026-02-04T16:46:36.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46" y="-2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ory, Suzanne" userId="9a717ad8-8827-4451-b74c-26c680395a29" providerId="ADAL" clId="{D74D41FF-0EC8-4CB5-9DDB-B3B0E613EC51}"/>
    <pc:docChg chg="undo custSel addSld delSld modSld">
      <pc:chgData name="Gregory, Suzanne" userId="9a717ad8-8827-4451-b74c-26c680395a29" providerId="ADAL" clId="{D74D41FF-0EC8-4CB5-9DDB-B3B0E613EC51}" dt="2026-02-09T19:12:06.149" v="2510" actId="1076"/>
      <pc:docMkLst>
        <pc:docMk/>
      </pc:docMkLst>
      <pc:sldChg chg="modSp mod">
        <pc:chgData name="Gregory, Suzanne" userId="9a717ad8-8827-4451-b74c-26c680395a29" providerId="ADAL" clId="{D74D41FF-0EC8-4CB5-9DDB-B3B0E613EC51}" dt="2026-02-04T16:45:04.729" v="2393" actId="1076"/>
        <pc:sldMkLst>
          <pc:docMk/>
          <pc:sldMk cId="2530895388" sldId="260"/>
        </pc:sldMkLst>
        <pc:spChg chg="mod">
          <ac:chgData name="Gregory, Suzanne" userId="9a717ad8-8827-4451-b74c-26c680395a29" providerId="ADAL" clId="{D74D41FF-0EC8-4CB5-9DDB-B3B0E613EC51}" dt="2026-02-04T16:45:01.469" v="2392" actId="1076"/>
          <ac:spMkLst>
            <pc:docMk/>
            <pc:sldMk cId="2530895388" sldId="260"/>
            <ac:spMk id="2" creationId="{EF062239-D128-4DD9-A8CB-6DCA82250793}"/>
          </ac:spMkLst>
        </pc:spChg>
        <pc:spChg chg="mod">
          <ac:chgData name="Gregory, Suzanne" userId="9a717ad8-8827-4451-b74c-26c680395a29" providerId="ADAL" clId="{D74D41FF-0EC8-4CB5-9DDB-B3B0E613EC51}" dt="2026-02-04T16:45:04.729" v="2393" actId="1076"/>
          <ac:spMkLst>
            <pc:docMk/>
            <pc:sldMk cId="2530895388" sldId="260"/>
            <ac:spMk id="3" creationId="{93A5E49D-3EDA-41A8-BAB0-AC8ADC89F0B5}"/>
          </ac:spMkLst>
        </pc:spChg>
      </pc:sldChg>
      <pc:sldChg chg="addSp delSp modSp mod">
        <pc:chgData name="Gregory, Suzanne" userId="9a717ad8-8827-4451-b74c-26c680395a29" providerId="ADAL" clId="{D74D41FF-0EC8-4CB5-9DDB-B3B0E613EC51}" dt="2026-02-04T16:47:51.592" v="2410" actId="20577"/>
        <pc:sldMkLst>
          <pc:docMk/>
          <pc:sldMk cId="127923298" sldId="286"/>
        </pc:sldMkLst>
        <pc:spChg chg="mod">
          <ac:chgData name="Gregory, Suzanne" userId="9a717ad8-8827-4451-b74c-26c680395a29" providerId="ADAL" clId="{D74D41FF-0EC8-4CB5-9DDB-B3B0E613EC51}" dt="2026-02-04T16:47:22.670" v="2398" actId="207"/>
          <ac:spMkLst>
            <pc:docMk/>
            <pc:sldMk cId="127923298" sldId="286"/>
            <ac:spMk id="4" creationId="{86493243-2FCE-617E-C4CA-9AD0E04F1598}"/>
          </ac:spMkLst>
        </pc:spChg>
        <pc:spChg chg="mod">
          <ac:chgData name="Gregory, Suzanne" userId="9a717ad8-8827-4451-b74c-26c680395a29" providerId="ADAL" clId="{D74D41FF-0EC8-4CB5-9DDB-B3B0E613EC51}" dt="2026-02-04T16:47:51.592" v="2410" actId="20577"/>
          <ac:spMkLst>
            <pc:docMk/>
            <pc:sldMk cId="127923298" sldId="286"/>
            <ac:spMk id="8" creationId="{B2FD3076-97D6-DCCE-68E7-F5955A7D49A6}"/>
          </ac:spMkLst>
        </pc:spChg>
        <pc:spChg chg="add mod">
          <ac:chgData name="Gregory, Suzanne" userId="9a717ad8-8827-4451-b74c-26c680395a29" providerId="ADAL" clId="{D74D41FF-0EC8-4CB5-9DDB-B3B0E613EC51}" dt="2026-02-04T14:37:56.019" v="1922" actId="1076"/>
          <ac:spMkLst>
            <pc:docMk/>
            <pc:sldMk cId="127923298" sldId="286"/>
            <ac:spMk id="12" creationId="{2B0222F6-3166-7BA5-A164-9F73FB2609A7}"/>
          </ac:spMkLst>
        </pc:spChg>
        <pc:spChg chg="add mod">
          <ac:chgData name="Gregory, Suzanne" userId="9a717ad8-8827-4451-b74c-26c680395a29" providerId="ADAL" clId="{D74D41FF-0EC8-4CB5-9DDB-B3B0E613EC51}" dt="2026-02-04T13:53:18.915" v="530" actId="20577"/>
          <ac:spMkLst>
            <pc:docMk/>
            <pc:sldMk cId="127923298" sldId="286"/>
            <ac:spMk id="13" creationId="{13BB59CC-1C7D-FA6F-46F9-0FDE8BD22E7F}"/>
          </ac:spMkLst>
        </pc:spChg>
        <pc:spChg chg="add mod">
          <ac:chgData name="Gregory, Suzanne" userId="9a717ad8-8827-4451-b74c-26c680395a29" providerId="ADAL" clId="{D74D41FF-0EC8-4CB5-9DDB-B3B0E613EC51}" dt="2026-02-04T16:47:34.649" v="2400" actId="20577"/>
          <ac:spMkLst>
            <pc:docMk/>
            <pc:sldMk cId="127923298" sldId="286"/>
            <ac:spMk id="14" creationId="{64D75B92-C960-F05D-9629-BC6996C13B14}"/>
          </ac:spMkLst>
        </pc:spChg>
        <pc:picChg chg="add mod">
          <ac:chgData name="Gregory, Suzanne" userId="9a717ad8-8827-4451-b74c-26c680395a29" providerId="ADAL" clId="{D74D41FF-0EC8-4CB5-9DDB-B3B0E613EC51}" dt="2026-02-04T14:37:44.930" v="1920" actId="1076"/>
          <ac:picMkLst>
            <pc:docMk/>
            <pc:sldMk cId="127923298" sldId="286"/>
            <ac:picMk id="7" creationId="{DF15EECB-9AB7-A81F-6FBD-39AC1A683E73}"/>
          </ac:picMkLst>
        </pc:picChg>
        <pc:picChg chg="mod">
          <ac:chgData name="Gregory, Suzanne" userId="9a717ad8-8827-4451-b74c-26c680395a29" providerId="ADAL" clId="{D74D41FF-0EC8-4CB5-9DDB-B3B0E613EC51}" dt="2026-02-04T13:58:13.587" v="678" actId="1076"/>
          <ac:picMkLst>
            <pc:docMk/>
            <pc:sldMk cId="127923298" sldId="286"/>
            <ac:picMk id="9" creationId="{14CEFE8D-560F-30C7-0F9F-D1B8EBAF9EB8}"/>
          </ac:picMkLst>
        </pc:picChg>
        <pc:picChg chg="add mod">
          <ac:chgData name="Gregory, Suzanne" userId="9a717ad8-8827-4451-b74c-26c680395a29" providerId="ADAL" clId="{D74D41FF-0EC8-4CB5-9DDB-B3B0E613EC51}" dt="2026-02-04T14:37:42.047" v="1919" actId="1076"/>
          <ac:picMkLst>
            <pc:docMk/>
            <pc:sldMk cId="127923298" sldId="286"/>
            <ac:picMk id="11" creationId="{01598348-B702-598B-5167-FC1113394613}"/>
          </ac:picMkLst>
        </pc:picChg>
        <pc:picChg chg="add del mod">
          <ac:chgData name="Gregory, Suzanne" userId="9a717ad8-8827-4451-b74c-26c680395a29" providerId="ADAL" clId="{D74D41FF-0EC8-4CB5-9DDB-B3B0E613EC51}" dt="2026-02-04T14:37:27.548" v="1917" actId="14100"/>
          <ac:picMkLst>
            <pc:docMk/>
            <pc:sldMk cId="127923298" sldId="286"/>
            <ac:picMk id="16" creationId="{6C8538E1-9174-EDD2-FE65-5DC0B5023DAA}"/>
          </ac:picMkLst>
        </pc:picChg>
      </pc:sldChg>
      <pc:sldChg chg="addSp delSp modSp mod">
        <pc:chgData name="Gregory, Suzanne" userId="9a717ad8-8827-4451-b74c-26c680395a29" providerId="ADAL" clId="{D74D41FF-0EC8-4CB5-9DDB-B3B0E613EC51}" dt="2026-02-05T15:36:54.957" v="2481" actId="20577"/>
        <pc:sldMkLst>
          <pc:docMk/>
          <pc:sldMk cId="196183899" sldId="288"/>
        </pc:sldMkLst>
        <pc:spChg chg="mod">
          <ac:chgData name="Gregory, Suzanne" userId="9a717ad8-8827-4451-b74c-26c680395a29" providerId="ADAL" clId="{D74D41FF-0EC8-4CB5-9DDB-B3B0E613EC51}" dt="2026-02-05T15:36:54.957" v="2481" actId="20577"/>
          <ac:spMkLst>
            <pc:docMk/>
            <pc:sldMk cId="196183899" sldId="288"/>
            <ac:spMk id="3" creationId="{93A5E49D-3EDA-41A8-BAB0-AC8ADC89F0B5}"/>
          </ac:spMkLst>
        </pc:spChg>
        <pc:picChg chg="add mod">
          <ac:chgData name="Gregory, Suzanne" userId="9a717ad8-8827-4451-b74c-26c680395a29" providerId="ADAL" clId="{D74D41FF-0EC8-4CB5-9DDB-B3B0E613EC51}" dt="2026-02-04T17:42:11.744" v="2419" actId="1076"/>
          <ac:picMkLst>
            <pc:docMk/>
            <pc:sldMk cId="196183899" sldId="288"/>
            <ac:picMk id="8" creationId="{7354C08A-E9B8-B5C9-A45F-3094370DD14F}"/>
          </ac:picMkLst>
        </pc:picChg>
      </pc:sldChg>
      <pc:sldChg chg="addSp delSp modSp mod">
        <pc:chgData name="Gregory, Suzanne" userId="9a717ad8-8827-4451-b74c-26c680395a29" providerId="ADAL" clId="{D74D41FF-0EC8-4CB5-9DDB-B3B0E613EC51}" dt="2026-02-04T16:00:10.729" v="2175" actId="113"/>
        <pc:sldMkLst>
          <pc:docMk/>
          <pc:sldMk cId="652048945" sldId="290"/>
        </pc:sldMkLst>
        <pc:spChg chg="mod">
          <ac:chgData name="Gregory, Suzanne" userId="9a717ad8-8827-4451-b74c-26c680395a29" providerId="ADAL" clId="{D74D41FF-0EC8-4CB5-9DDB-B3B0E613EC51}" dt="2026-02-04T16:00:10.729" v="2175" actId="113"/>
          <ac:spMkLst>
            <pc:docMk/>
            <pc:sldMk cId="652048945" sldId="290"/>
            <ac:spMk id="3" creationId="{93A5E49D-3EDA-41A8-BAB0-AC8ADC89F0B5}"/>
          </ac:spMkLst>
        </pc:spChg>
        <pc:picChg chg="add mod">
          <ac:chgData name="Gregory, Suzanne" userId="9a717ad8-8827-4451-b74c-26c680395a29" providerId="ADAL" clId="{D74D41FF-0EC8-4CB5-9DDB-B3B0E613EC51}" dt="2026-02-04T12:54:53.873" v="166" actId="1076"/>
          <ac:picMkLst>
            <pc:docMk/>
            <pc:sldMk cId="652048945" sldId="290"/>
            <ac:picMk id="5" creationId="{D47B8B97-D78F-D31C-BAB1-89E5968F9B2D}"/>
          </ac:picMkLst>
        </pc:picChg>
        <pc:picChg chg="add mod">
          <ac:chgData name="Gregory, Suzanne" userId="9a717ad8-8827-4451-b74c-26c680395a29" providerId="ADAL" clId="{D74D41FF-0EC8-4CB5-9DDB-B3B0E613EC51}" dt="2026-02-04T12:56:50.114" v="236" actId="1076"/>
          <ac:picMkLst>
            <pc:docMk/>
            <pc:sldMk cId="652048945" sldId="290"/>
            <ac:picMk id="7" creationId="{284AF1BD-89A2-C39D-390C-FCC5A696000E}"/>
          </ac:picMkLst>
        </pc:picChg>
        <pc:picChg chg="add mod">
          <ac:chgData name="Gregory, Suzanne" userId="9a717ad8-8827-4451-b74c-26c680395a29" providerId="ADAL" clId="{D74D41FF-0EC8-4CB5-9DDB-B3B0E613EC51}" dt="2026-02-04T12:56:40.042" v="235" actId="1076"/>
          <ac:picMkLst>
            <pc:docMk/>
            <pc:sldMk cId="652048945" sldId="290"/>
            <ac:picMk id="10" creationId="{F290EDF8-1A18-7DB8-1E6C-A8F7E4E92B60}"/>
          </ac:picMkLst>
        </pc:picChg>
        <pc:picChg chg="add mod">
          <ac:chgData name="Gregory, Suzanne" userId="9a717ad8-8827-4451-b74c-26c680395a29" providerId="ADAL" clId="{D74D41FF-0EC8-4CB5-9DDB-B3B0E613EC51}" dt="2026-02-04T15:31:10.025" v="1970" actId="14100"/>
          <ac:picMkLst>
            <pc:docMk/>
            <pc:sldMk cId="652048945" sldId="290"/>
            <ac:picMk id="16" creationId="{8CD5DFE3-C91E-CA2F-8CB3-8C3241654841}"/>
          </ac:picMkLst>
        </pc:picChg>
      </pc:sldChg>
      <pc:sldChg chg="modSp mod">
        <pc:chgData name="Gregory, Suzanne" userId="9a717ad8-8827-4451-b74c-26c680395a29" providerId="ADAL" clId="{D74D41FF-0EC8-4CB5-9DDB-B3B0E613EC51}" dt="2026-02-04T16:46:53.808" v="2397" actId="207"/>
        <pc:sldMkLst>
          <pc:docMk/>
          <pc:sldMk cId="3400036846" sldId="304"/>
        </pc:sldMkLst>
        <pc:spChg chg="mod">
          <ac:chgData name="Gregory, Suzanne" userId="9a717ad8-8827-4451-b74c-26c680395a29" providerId="ADAL" clId="{D74D41FF-0EC8-4CB5-9DDB-B3B0E613EC51}" dt="2026-02-04T16:46:53.808" v="2397" actId="207"/>
          <ac:spMkLst>
            <pc:docMk/>
            <pc:sldMk cId="3400036846" sldId="304"/>
            <ac:spMk id="7" creationId="{7DA90247-356B-5E0F-9C2E-FE895C6BBF3B}"/>
          </ac:spMkLst>
        </pc:spChg>
      </pc:sldChg>
      <pc:sldChg chg="addSp delSp modSp mod">
        <pc:chgData name="Gregory, Suzanne" userId="9a717ad8-8827-4451-b74c-26c680395a29" providerId="ADAL" clId="{D74D41FF-0EC8-4CB5-9DDB-B3B0E613EC51}" dt="2026-02-04T15:10:58.255" v="1947" actId="1076"/>
        <pc:sldMkLst>
          <pc:docMk/>
          <pc:sldMk cId="2979330357" sldId="305"/>
        </pc:sldMkLst>
        <pc:spChg chg="mod">
          <ac:chgData name="Gregory, Suzanne" userId="9a717ad8-8827-4451-b74c-26c680395a29" providerId="ADAL" clId="{D74D41FF-0EC8-4CB5-9DDB-B3B0E613EC51}" dt="2026-02-04T14:11:57.006" v="1176" actId="2711"/>
          <ac:spMkLst>
            <pc:docMk/>
            <pc:sldMk cId="2979330357" sldId="305"/>
            <ac:spMk id="2" creationId="{5E80A4B2-87B5-4344-1736-187A8FED303D}"/>
          </ac:spMkLst>
        </pc:spChg>
        <pc:spChg chg="mod">
          <ac:chgData name="Gregory, Suzanne" userId="9a717ad8-8827-4451-b74c-26c680395a29" providerId="ADAL" clId="{D74D41FF-0EC8-4CB5-9DDB-B3B0E613EC51}" dt="2026-02-04T14:19:23.987" v="1715" actId="20577"/>
          <ac:spMkLst>
            <pc:docMk/>
            <pc:sldMk cId="2979330357" sldId="305"/>
            <ac:spMk id="6" creationId="{5ECEC265-FBDC-57F1-01B8-3B0EE72D36BC}"/>
          </ac:spMkLst>
        </pc:spChg>
        <pc:picChg chg="mod">
          <ac:chgData name="Gregory, Suzanne" userId="9a717ad8-8827-4451-b74c-26c680395a29" providerId="ADAL" clId="{D74D41FF-0EC8-4CB5-9DDB-B3B0E613EC51}" dt="2026-02-03T18:21:54.698" v="12" actId="1076"/>
          <ac:picMkLst>
            <pc:docMk/>
            <pc:sldMk cId="2979330357" sldId="305"/>
            <ac:picMk id="4" creationId="{F861162D-D530-438E-B533-0F7361FF1CE2}"/>
          </ac:picMkLst>
        </pc:picChg>
        <pc:picChg chg="add mod">
          <ac:chgData name="Gregory, Suzanne" userId="9a717ad8-8827-4451-b74c-26c680395a29" providerId="ADAL" clId="{D74D41FF-0EC8-4CB5-9DDB-B3B0E613EC51}" dt="2026-02-04T15:10:58.255" v="1947" actId="1076"/>
          <ac:picMkLst>
            <pc:docMk/>
            <pc:sldMk cId="2979330357" sldId="305"/>
            <ac:picMk id="8" creationId="{858F396F-835C-0119-7095-306A80AE1CBE}"/>
          </ac:picMkLst>
        </pc:picChg>
      </pc:sldChg>
      <pc:sldChg chg="modSp mod modNotesTx">
        <pc:chgData name="Gregory, Suzanne" userId="9a717ad8-8827-4451-b74c-26c680395a29" providerId="ADAL" clId="{D74D41FF-0EC8-4CB5-9DDB-B3B0E613EC51}" dt="2026-02-05T15:34:21.451" v="2465" actId="20577"/>
        <pc:sldMkLst>
          <pc:docMk/>
          <pc:sldMk cId="3337321941" sldId="307"/>
        </pc:sldMkLst>
        <pc:graphicFrameChg chg="modGraphic">
          <ac:chgData name="Gregory, Suzanne" userId="9a717ad8-8827-4451-b74c-26c680395a29" providerId="ADAL" clId="{D74D41FF-0EC8-4CB5-9DDB-B3B0E613EC51}" dt="2026-02-04T13:39:48.070" v="284" actId="20577"/>
          <ac:graphicFrameMkLst>
            <pc:docMk/>
            <pc:sldMk cId="3337321941" sldId="307"/>
            <ac:graphicFrameMk id="4" creationId="{BE1AE9CF-BF44-22C3-2FEF-7C937310BD34}"/>
          </ac:graphicFrameMkLst>
        </pc:graphicFrameChg>
        <pc:graphicFrameChg chg="mod modGraphic">
          <ac:chgData name="Gregory, Suzanne" userId="9a717ad8-8827-4451-b74c-26c680395a29" providerId="ADAL" clId="{D74D41FF-0EC8-4CB5-9DDB-B3B0E613EC51}" dt="2026-02-04T14:39:03.838" v="1929" actId="14734"/>
          <ac:graphicFrameMkLst>
            <pc:docMk/>
            <pc:sldMk cId="3337321941" sldId="307"/>
            <ac:graphicFrameMk id="12" creationId="{9434C0F1-A6E1-D414-6F59-628E0DF2ABA3}"/>
          </ac:graphicFrameMkLst>
        </pc:graphicFrameChg>
      </pc:sldChg>
      <pc:sldChg chg="modSp mod">
        <pc:chgData name="Gregory, Suzanne" userId="9a717ad8-8827-4451-b74c-26c680395a29" providerId="ADAL" clId="{D74D41FF-0EC8-4CB5-9DDB-B3B0E613EC51}" dt="2026-02-04T15:49:59.735" v="1972" actId="114"/>
        <pc:sldMkLst>
          <pc:docMk/>
          <pc:sldMk cId="3208576485" sldId="308"/>
        </pc:sldMkLst>
        <pc:spChg chg="mod">
          <ac:chgData name="Gregory, Suzanne" userId="9a717ad8-8827-4451-b74c-26c680395a29" providerId="ADAL" clId="{D74D41FF-0EC8-4CB5-9DDB-B3B0E613EC51}" dt="2026-02-04T15:49:59.735" v="1972" actId="114"/>
          <ac:spMkLst>
            <pc:docMk/>
            <pc:sldMk cId="3208576485" sldId="308"/>
            <ac:spMk id="3" creationId="{8BBB2CC4-9C0B-3EDD-9B45-DEC8DE150F91}"/>
          </ac:spMkLst>
        </pc:spChg>
        <pc:spChg chg="mod">
          <ac:chgData name="Gregory, Suzanne" userId="9a717ad8-8827-4451-b74c-26c680395a29" providerId="ADAL" clId="{D74D41FF-0EC8-4CB5-9DDB-B3B0E613EC51}" dt="2026-02-04T12:51:44.624" v="152" actId="2711"/>
          <ac:spMkLst>
            <pc:docMk/>
            <pc:sldMk cId="3208576485" sldId="308"/>
            <ac:spMk id="9" creationId="{1DF47434-D81F-3AB1-004A-4FE6CB6D650F}"/>
          </ac:spMkLst>
        </pc:spChg>
        <pc:picChg chg="mod">
          <ac:chgData name="Gregory, Suzanne" userId="9a717ad8-8827-4451-b74c-26c680395a29" providerId="ADAL" clId="{D74D41FF-0EC8-4CB5-9DDB-B3B0E613EC51}" dt="2026-02-04T12:50:54.990" v="150" actId="1076"/>
          <ac:picMkLst>
            <pc:docMk/>
            <pc:sldMk cId="3208576485" sldId="308"/>
            <ac:picMk id="6" creationId="{A88A4765-1F0C-1D62-2222-8919A1B5E461}"/>
          </ac:picMkLst>
        </pc:picChg>
      </pc:sldChg>
      <pc:sldChg chg="addSp delSp modSp mod">
        <pc:chgData name="Gregory, Suzanne" userId="9a717ad8-8827-4451-b74c-26c680395a29" providerId="ADAL" clId="{D74D41FF-0EC8-4CB5-9DDB-B3B0E613EC51}" dt="2026-02-04T15:18:39.513" v="1954" actId="14100"/>
        <pc:sldMkLst>
          <pc:docMk/>
          <pc:sldMk cId="2155925690" sldId="309"/>
        </pc:sldMkLst>
        <pc:picChg chg="add mod">
          <ac:chgData name="Gregory, Suzanne" userId="9a717ad8-8827-4451-b74c-26c680395a29" providerId="ADAL" clId="{D74D41FF-0EC8-4CB5-9DDB-B3B0E613EC51}" dt="2026-02-04T15:18:39.513" v="1954" actId="14100"/>
          <ac:picMkLst>
            <pc:docMk/>
            <pc:sldMk cId="2155925690" sldId="309"/>
            <ac:picMk id="12" creationId="{B4546864-CA3A-DA33-C2FD-1F3079BF89F9}"/>
          </ac:picMkLst>
        </pc:picChg>
      </pc:sldChg>
      <pc:sldChg chg="modSp mod">
        <pc:chgData name="Gregory, Suzanne" userId="9a717ad8-8827-4451-b74c-26c680395a29" providerId="ADAL" clId="{D74D41FF-0EC8-4CB5-9DDB-B3B0E613EC51}" dt="2026-02-04T12:51:58.834" v="153" actId="2711"/>
        <pc:sldMkLst>
          <pc:docMk/>
          <pc:sldMk cId="1165153477" sldId="310"/>
        </pc:sldMkLst>
        <pc:spChg chg="mod">
          <ac:chgData name="Gregory, Suzanne" userId="9a717ad8-8827-4451-b74c-26c680395a29" providerId="ADAL" clId="{D74D41FF-0EC8-4CB5-9DDB-B3B0E613EC51}" dt="2026-02-04T12:51:58.834" v="153" actId="2711"/>
          <ac:spMkLst>
            <pc:docMk/>
            <pc:sldMk cId="1165153477" sldId="310"/>
            <ac:spMk id="10" creationId="{7D9671AD-6194-FDC9-D301-1DB9A23BC4E8}"/>
          </ac:spMkLst>
        </pc:spChg>
      </pc:sldChg>
      <pc:sldChg chg="modSp mod">
        <pc:chgData name="Gregory, Suzanne" userId="9a717ad8-8827-4451-b74c-26c680395a29" providerId="ADAL" clId="{D74D41FF-0EC8-4CB5-9DDB-B3B0E613EC51}" dt="2026-02-04T12:32:38.861" v="122" actId="20577"/>
        <pc:sldMkLst>
          <pc:docMk/>
          <pc:sldMk cId="3931113294" sldId="311"/>
        </pc:sldMkLst>
        <pc:spChg chg="mod">
          <ac:chgData name="Gregory, Suzanne" userId="9a717ad8-8827-4451-b74c-26c680395a29" providerId="ADAL" clId="{D74D41FF-0EC8-4CB5-9DDB-B3B0E613EC51}" dt="2026-02-04T12:32:38.861" v="122" actId="20577"/>
          <ac:spMkLst>
            <pc:docMk/>
            <pc:sldMk cId="3931113294" sldId="311"/>
            <ac:spMk id="3" creationId="{A2AF53FB-969F-B52F-1524-6673FDCFC71E}"/>
          </ac:spMkLst>
        </pc:spChg>
      </pc:sldChg>
      <pc:sldChg chg="addSp delSp modSp mod">
        <pc:chgData name="Gregory, Suzanne" userId="9a717ad8-8827-4451-b74c-26c680395a29" providerId="ADAL" clId="{D74D41FF-0EC8-4CB5-9DDB-B3B0E613EC51}" dt="2026-02-09T19:12:06.149" v="2510" actId="1076"/>
        <pc:sldMkLst>
          <pc:docMk/>
          <pc:sldMk cId="1282147923" sldId="312"/>
        </pc:sldMkLst>
        <pc:spChg chg="mod">
          <ac:chgData name="Gregory, Suzanne" userId="9a717ad8-8827-4451-b74c-26c680395a29" providerId="ADAL" clId="{D74D41FF-0EC8-4CB5-9DDB-B3B0E613EC51}" dt="2026-02-05T15:39:14.051" v="2492" actId="20577"/>
          <ac:spMkLst>
            <pc:docMk/>
            <pc:sldMk cId="1282147923" sldId="312"/>
            <ac:spMk id="3" creationId="{748724EC-4872-100E-4844-B130EE73D985}"/>
          </ac:spMkLst>
        </pc:spChg>
        <pc:spChg chg="mod">
          <ac:chgData name="Gregory, Suzanne" userId="9a717ad8-8827-4451-b74c-26c680395a29" providerId="ADAL" clId="{D74D41FF-0EC8-4CB5-9DDB-B3B0E613EC51}" dt="2026-02-04T12:51:30.649" v="151" actId="2711"/>
          <ac:spMkLst>
            <pc:docMk/>
            <pc:sldMk cId="1282147923" sldId="312"/>
            <ac:spMk id="4" creationId="{4CA40FF6-F239-01B5-BA2B-6D38D3E7FAC7}"/>
          </ac:spMkLst>
        </pc:spChg>
        <pc:picChg chg="add mod">
          <ac:chgData name="Gregory, Suzanne" userId="9a717ad8-8827-4451-b74c-26c680395a29" providerId="ADAL" clId="{D74D41FF-0EC8-4CB5-9DDB-B3B0E613EC51}" dt="2026-02-09T19:12:06.149" v="2510" actId="1076"/>
          <ac:picMkLst>
            <pc:docMk/>
            <pc:sldMk cId="1282147923" sldId="312"/>
            <ac:picMk id="5" creationId="{2C3BB994-D514-7003-D9BC-DFCD88226DE4}"/>
          </ac:picMkLst>
        </pc:picChg>
        <pc:picChg chg="del">
          <ac:chgData name="Gregory, Suzanne" userId="9a717ad8-8827-4451-b74c-26c680395a29" providerId="ADAL" clId="{D74D41FF-0EC8-4CB5-9DDB-B3B0E613EC51}" dt="2026-02-09T19:11:56.592" v="2507" actId="21"/>
          <ac:picMkLst>
            <pc:docMk/>
            <pc:sldMk cId="1282147923" sldId="312"/>
            <ac:picMk id="10" creationId="{AC0922E4-32F1-4323-71B5-348CBC6E55A1}"/>
          </ac:picMkLst>
        </pc:picChg>
      </pc:sldChg>
      <pc:sldChg chg="modSp mod">
        <pc:chgData name="Gregory, Suzanne" userId="9a717ad8-8827-4451-b74c-26c680395a29" providerId="ADAL" clId="{D74D41FF-0EC8-4CB5-9DDB-B3B0E613EC51}" dt="2026-02-05T15:44:50.937" v="2505" actId="113"/>
        <pc:sldMkLst>
          <pc:docMk/>
          <pc:sldMk cId="3350995333" sldId="313"/>
        </pc:sldMkLst>
        <pc:spChg chg="mod">
          <ac:chgData name="Gregory, Suzanne" userId="9a717ad8-8827-4451-b74c-26c680395a29" providerId="ADAL" clId="{D74D41FF-0EC8-4CB5-9DDB-B3B0E613EC51}" dt="2026-02-05T15:44:50.937" v="2505" actId="113"/>
          <ac:spMkLst>
            <pc:docMk/>
            <pc:sldMk cId="3350995333" sldId="313"/>
            <ac:spMk id="8" creationId="{BE39D84D-07AD-A00F-C1F6-D95A97FF5D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2ACB6-7C67-4C27-8C57-BF468AF8C0C3}"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35090-424A-4EFD-BBCA-70AF9020DD0F}" type="slidenum">
              <a:rPr lang="en-US" smtClean="0"/>
              <a:t>‹#›</a:t>
            </a:fld>
            <a:endParaRPr lang="en-US"/>
          </a:p>
        </p:txBody>
      </p:sp>
    </p:spTree>
    <p:extLst>
      <p:ext uri="{BB962C8B-B14F-4D97-AF65-F5344CB8AC3E}">
        <p14:creationId xmlns:p14="http://schemas.microsoft.com/office/powerpoint/2010/main" val="207477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fld id="{78135090-424A-4EFD-BBCA-70AF9020DD0F}" type="slidenum">
              <a:rPr lang="en-US" smtClean="0"/>
              <a:t>1</a:t>
            </a:fld>
            <a:endParaRPr lang="en-US"/>
          </a:p>
        </p:txBody>
      </p:sp>
    </p:spTree>
    <p:extLst>
      <p:ext uri="{BB962C8B-B14F-4D97-AF65-F5344CB8AC3E}">
        <p14:creationId xmlns:p14="http://schemas.microsoft.com/office/powerpoint/2010/main" val="1239535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06B0-4CB0-9CC6-DD40-8BE2E159E6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05AF25-E9FC-B8BC-1AA0-35F6EC8478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EEBD54-BB36-83E2-E98A-EED2A5C3D30F}"/>
              </a:ext>
            </a:extLst>
          </p:cNvPr>
          <p:cNvSpPr>
            <a:spLocks noGrp="1"/>
          </p:cNvSpPr>
          <p:nvPr>
            <p:ph type="body" idx="1"/>
          </p:nvPr>
        </p:nvSpPr>
        <p:spPr/>
        <p:txBody>
          <a:bodyPr/>
          <a:lstStyle/>
          <a:p>
            <a:pPr marL="0" indent="0">
              <a:buFontTx/>
              <a:buNone/>
            </a:pPr>
            <a:r>
              <a:rPr lang="en-US"/>
              <a:t>Corner of Elvis Presley Drive &amp; Paradise Road or Las Vegas Blvd. &amp; Elvis Presley Blvd. </a:t>
            </a:r>
          </a:p>
        </p:txBody>
      </p:sp>
      <p:sp>
        <p:nvSpPr>
          <p:cNvPr id="4" name="Slide Number Placeholder 3">
            <a:extLst>
              <a:ext uri="{FF2B5EF4-FFF2-40B4-BE49-F238E27FC236}">
                <a16:creationId xmlns:a16="http://schemas.microsoft.com/office/drawing/2014/main" id="{E3FD6B63-3F9D-EC70-E046-A85FE0CED79B}"/>
              </a:ext>
            </a:extLst>
          </p:cNvPr>
          <p:cNvSpPr>
            <a:spLocks noGrp="1"/>
          </p:cNvSpPr>
          <p:nvPr>
            <p:ph type="sldNum" sz="quarter" idx="5"/>
          </p:nvPr>
        </p:nvSpPr>
        <p:spPr/>
        <p:txBody>
          <a:bodyPr/>
          <a:lstStyle/>
          <a:p>
            <a:fld id="{78135090-424A-4EFD-BBCA-70AF9020DD0F}" type="slidenum">
              <a:rPr lang="en-US" smtClean="0"/>
              <a:t>11</a:t>
            </a:fld>
            <a:endParaRPr lang="en-US"/>
          </a:p>
        </p:txBody>
      </p:sp>
    </p:spTree>
    <p:extLst>
      <p:ext uri="{BB962C8B-B14F-4D97-AF65-F5344CB8AC3E}">
        <p14:creationId xmlns:p14="http://schemas.microsoft.com/office/powerpoint/2010/main" val="2068844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96723-759D-09FA-39B3-D7C32B91CE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81FFA-0EA2-B52E-F7AB-1DEA888825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9076D-616E-447D-C811-F561AE8399F3}"/>
              </a:ext>
            </a:extLst>
          </p:cNvPr>
          <p:cNvSpPr>
            <a:spLocks noGrp="1"/>
          </p:cNvSpPr>
          <p:nvPr>
            <p:ph type="body" idx="1"/>
          </p:nvPr>
        </p:nvSpPr>
        <p:spPr/>
        <p:txBody>
          <a:bodyPr/>
          <a:lstStyle/>
          <a:p>
            <a:r>
              <a:rPr lang="en-US"/>
              <a:t>Link to form to drop into </a:t>
            </a:r>
            <a:r>
              <a:rPr lang="en-US" err="1"/>
              <a:t>chat:Sampling</a:t>
            </a:r>
            <a:r>
              <a:rPr lang="en-US"/>
              <a:t> Form:  https://app.smartsheet.com/b/form/b39cc8ee5d9142288d4c4f8aed705a0b</a:t>
            </a:r>
          </a:p>
          <a:p>
            <a:endParaRPr lang="en-US"/>
          </a:p>
          <a:p>
            <a:r>
              <a:rPr lang="en-US"/>
              <a:t>Per the Southern Nevada Health District a sanitation station must include a 5 gallon  minimum hot water supply tank, a 5 gallon waste water tank/bucket, must be stocked with liquid hand soap in a pump dispenser, single-use paper towels, sanitation multipurpose wipes, and refilled with hot water daily 100-112 degrees. You may provide your own or purchase one from the catering department for $200+ tax . </a:t>
            </a:r>
          </a:p>
        </p:txBody>
      </p:sp>
      <p:sp>
        <p:nvSpPr>
          <p:cNvPr id="4" name="Slide Number Placeholder 3">
            <a:extLst>
              <a:ext uri="{FF2B5EF4-FFF2-40B4-BE49-F238E27FC236}">
                <a16:creationId xmlns:a16="http://schemas.microsoft.com/office/drawing/2014/main" id="{700A616A-6011-5679-0B87-B6F0035DB7E5}"/>
              </a:ext>
            </a:extLst>
          </p:cNvPr>
          <p:cNvSpPr>
            <a:spLocks noGrp="1"/>
          </p:cNvSpPr>
          <p:nvPr>
            <p:ph type="sldNum" sz="quarter" idx="5"/>
          </p:nvPr>
        </p:nvSpPr>
        <p:spPr/>
        <p:txBody>
          <a:bodyPr/>
          <a:lstStyle/>
          <a:p>
            <a:fld id="{78135090-424A-4EFD-BBCA-70AF9020DD0F}" type="slidenum">
              <a:rPr lang="en-US" smtClean="0"/>
              <a:t>12</a:t>
            </a:fld>
            <a:endParaRPr lang="en-US"/>
          </a:p>
        </p:txBody>
      </p:sp>
    </p:spTree>
    <p:extLst>
      <p:ext uri="{BB962C8B-B14F-4D97-AF65-F5344CB8AC3E}">
        <p14:creationId xmlns:p14="http://schemas.microsoft.com/office/powerpoint/2010/main" val="580494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57E85-FAD1-320A-F758-D8E8435F95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CC1AB-FA15-5AEB-236A-722F93256A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52B10E-47FD-49C5-5EBD-629B354FECD4}"/>
              </a:ext>
            </a:extLst>
          </p:cNvPr>
          <p:cNvSpPr>
            <a:spLocks noGrp="1"/>
          </p:cNvSpPr>
          <p:nvPr>
            <p:ph type="body" idx="1"/>
          </p:nvPr>
        </p:nvSpPr>
        <p:spPr/>
        <p:txBody>
          <a:bodyPr/>
          <a:lstStyle/>
          <a:p>
            <a:r>
              <a:rPr lang="en-US"/>
              <a:t>There will be a booth drop on Sunday &amp; Monday, will this map &amp; hours, locations identified. </a:t>
            </a:r>
          </a:p>
          <a:p>
            <a:endParaRPr lang="en-US"/>
          </a:p>
          <a:p>
            <a:r>
              <a:rPr lang="en-US"/>
              <a:t>We will open up our exhibit hall to exhibitors beginning at 6:00 AM on Tuesday, the 25th to help provide plenty of time for those exhibitors to fill their handwashing station containers.</a:t>
            </a:r>
          </a:p>
        </p:txBody>
      </p:sp>
      <p:sp>
        <p:nvSpPr>
          <p:cNvPr id="4" name="Slide Number Placeholder 3">
            <a:extLst>
              <a:ext uri="{FF2B5EF4-FFF2-40B4-BE49-F238E27FC236}">
                <a16:creationId xmlns:a16="http://schemas.microsoft.com/office/drawing/2014/main" id="{79FAAB71-685B-A145-A201-AA1908CF4A60}"/>
              </a:ext>
            </a:extLst>
          </p:cNvPr>
          <p:cNvSpPr>
            <a:spLocks noGrp="1"/>
          </p:cNvSpPr>
          <p:nvPr>
            <p:ph type="sldNum" sz="quarter" idx="5"/>
          </p:nvPr>
        </p:nvSpPr>
        <p:spPr/>
        <p:txBody>
          <a:bodyPr/>
          <a:lstStyle/>
          <a:p>
            <a:fld id="{78135090-424A-4EFD-BBCA-70AF9020DD0F}" type="slidenum">
              <a:rPr lang="en-US" smtClean="0"/>
              <a:t>13</a:t>
            </a:fld>
            <a:endParaRPr lang="en-US"/>
          </a:p>
        </p:txBody>
      </p:sp>
    </p:spTree>
    <p:extLst>
      <p:ext uri="{BB962C8B-B14F-4D97-AF65-F5344CB8AC3E}">
        <p14:creationId xmlns:p14="http://schemas.microsoft.com/office/powerpoint/2010/main" val="1109761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015EB-46E6-71E6-4681-C4FF65065E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251449-02CE-5749-A1C3-961439023A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0C1516-EAAC-904C-F5A9-DEFD21089787}"/>
              </a:ext>
            </a:extLst>
          </p:cNvPr>
          <p:cNvSpPr>
            <a:spLocks noGrp="1"/>
          </p:cNvSpPr>
          <p:nvPr>
            <p:ph type="body" idx="1"/>
          </p:nvPr>
        </p:nvSpPr>
        <p:spPr/>
        <p:txBody>
          <a:bodyPr/>
          <a:lstStyle/>
          <a:p>
            <a:pPr marL="0" indent="0">
              <a:buFontTx/>
              <a:buNone/>
            </a:pPr>
            <a:r>
              <a:rPr lang="en-US"/>
              <a:t> Main resource guide for the show onsite complete with exhibitor, show information, education, events and floor plans.  </a:t>
            </a:r>
          </a:p>
        </p:txBody>
      </p:sp>
      <p:sp>
        <p:nvSpPr>
          <p:cNvPr id="4" name="Slide Number Placeholder 3">
            <a:extLst>
              <a:ext uri="{FF2B5EF4-FFF2-40B4-BE49-F238E27FC236}">
                <a16:creationId xmlns:a16="http://schemas.microsoft.com/office/drawing/2014/main" id="{1E1BC057-64F2-79D6-2097-D8FFBC2160C6}"/>
              </a:ext>
            </a:extLst>
          </p:cNvPr>
          <p:cNvSpPr>
            <a:spLocks noGrp="1"/>
          </p:cNvSpPr>
          <p:nvPr>
            <p:ph type="sldNum" sz="quarter" idx="5"/>
          </p:nvPr>
        </p:nvSpPr>
        <p:spPr/>
        <p:txBody>
          <a:bodyPr/>
          <a:lstStyle/>
          <a:p>
            <a:fld id="{78135090-424A-4EFD-BBCA-70AF9020DD0F}" type="slidenum">
              <a:rPr lang="en-US" smtClean="0"/>
              <a:t>14</a:t>
            </a:fld>
            <a:endParaRPr lang="en-US"/>
          </a:p>
        </p:txBody>
      </p:sp>
    </p:spTree>
    <p:extLst>
      <p:ext uri="{BB962C8B-B14F-4D97-AF65-F5344CB8AC3E}">
        <p14:creationId xmlns:p14="http://schemas.microsoft.com/office/powerpoint/2010/main" val="4120934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West Hall is located at 300 Convention Center Blvd </a:t>
            </a:r>
          </a:p>
          <a:p>
            <a:pPr marL="171450" indent="-171450">
              <a:buFontTx/>
              <a:buChar char="-"/>
            </a:pPr>
            <a:r>
              <a:rPr lang="en-US"/>
              <a:t>Dotted lines represent campus LOOP.</a:t>
            </a:r>
            <a:r>
              <a:rPr lang="en-US" b="0" i="0">
                <a:solidFill>
                  <a:srgbClr val="040C28"/>
                </a:solidFill>
                <a:effectLst/>
                <a:latin typeface="Google Sans"/>
              </a:rPr>
              <a:t> Las Vegas Convention Center Loop</a:t>
            </a:r>
            <a:r>
              <a:rPr lang="en-US" b="0" i="0">
                <a:solidFill>
                  <a:srgbClr val="474747"/>
                </a:solidFill>
                <a:effectLst/>
                <a:latin typeface="Google Sans"/>
              </a:rPr>
              <a:t>. The Las Vegas Convention Center Loop (LVCC Loop) is an underground transportation system that serves the Las Vegas Convention Center. Operating since 2021, the system uses Tesla Model 3 cars to shuttle passengers among five stations.</a:t>
            </a:r>
            <a:endParaRPr lang="en-US"/>
          </a:p>
        </p:txBody>
      </p:sp>
      <p:sp>
        <p:nvSpPr>
          <p:cNvPr id="4" name="Slide Number Placeholder 3"/>
          <p:cNvSpPr>
            <a:spLocks noGrp="1"/>
          </p:cNvSpPr>
          <p:nvPr>
            <p:ph type="sldNum" sz="quarter" idx="5"/>
          </p:nvPr>
        </p:nvSpPr>
        <p:spPr/>
        <p:txBody>
          <a:bodyPr/>
          <a:lstStyle/>
          <a:p>
            <a:fld id="{78135090-424A-4EFD-BBCA-70AF9020DD0F}" type="slidenum">
              <a:rPr lang="en-US" smtClean="0"/>
              <a:t>3</a:t>
            </a:fld>
            <a:endParaRPr lang="en-US"/>
          </a:p>
        </p:txBody>
      </p:sp>
    </p:spTree>
    <p:extLst>
      <p:ext uri="{BB962C8B-B14F-4D97-AF65-F5344CB8AC3E}">
        <p14:creationId xmlns:p14="http://schemas.microsoft.com/office/powerpoint/2010/main" val="247662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FC77A-3E1F-6B9A-A7E0-94DFB6BCD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1415D2-8254-D695-9812-4852F7DD02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77FA2-9B32-A6D5-F3B0-578C65722C9A}"/>
              </a:ext>
            </a:extLst>
          </p:cNvPr>
          <p:cNvSpPr>
            <a:spLocks noGrp="1"/>
          </p:cNvSpPr>
          <p:nvPr>
            <p:ph type="body" idx="1"/>
          </p:nvPr>
        </p:nvSpPr>
        <p:spPr/>
        <p:txBody>
          <a:bodyPr/>
          <a:lstStyle/>
          <a:p>
            <a:r>
              <a:rPr lang="en-US" dirty="0"/>
              <a:t> Exhibitor access begins at 7:00AM</a:t>
            </a:r>
          </a:p>
          <a:p>
            <a:endParaRPr lang="en-US" dirty="0"/>
          </a:p>
          <a:p>
            <a:r>
              <a:rPr lang="en-US" dirty="0"/>
              <a:t>Colored wristbands must be worn by all exhibitors &amp; EAC’s during move-in on Sunday before 1:00 PM.</a:t>
            </a:r>
          </a:p>
          <a:p>
            <a:pPr marL="171450" indent="-171450">
              <a:buFontTx/>
              <a:buChar char="-"/>
            </a:pPr>
            <a:endParaRPr lang="en-US" dirty="0"/>
          </a:p>
        </p:txBody>
      </p:sp>
      <p:sp>
        <p:nvSpPr>
          <p:cNvPr id="4" name="Slide Number Placeholder 3">
            <a:extLst>
              <a:ext uri="{FF2B5EF4-FFF2-40B4-BE49-F238E27FC236}">
                <a16:creationId xmlns:a16="http://schemas.microsoft.com/office/drawing/2014/main" id="{1643B2D6-A6C6-5EA6-A422-DCC11B176107}"/>
              </a:ext>
            </a:extLst>
          </p:cNvPr>
          <p:cNvSpPr>
            <a:spLocks noGrp="1"/>
          </p:cNvSpPr>
          <p:nvPr>
            <p:ph type="sldNum" sz="quarter" idx="5"/>
          </p:nvPr>
        </p:nvSpPr>
        <p:spPr/>
        <p:txBody>
          <a:bodyPr/>
          <a:lstStyle/>
          <a:p>
            <a:fld id="{78135090-424A-4EFD-BBCA-70AF9020DD0F}" type="slidenum">
              <a:rPr lang="en-US" smtClean="0"/>
              <a:t>4</a:t>
            </a:fld>
            <a:endParaRPr lang="en-US"/>
          </a:p>
        </p:txBody>
      </p:sp>
    </p:spTree>
    <p:extLst>
      <p:ext uri="{BB962C8B-B14F-4D97-AF65-F5344CB8AC3E}">
        <p14:creationId xmlns:p14="http://schemas.microsoft.com/office/powerpoint/2010/main" val="4292227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Block party takes place on Wednesday from 5-8</a:t>
            </a:r>
          </a:p>
        </p:txBody>
      </p:sp>
      <p:sp>
        <p:nvSpPr>
          <p:cNvPr id="4" name="Slide Number Placeholder 3"/>
          <p:cNvSpPr>
            <a:spLocks noGrp="1"/>
          </p:cNvSpPr>
          <p:nvPr>
            <p:ph type="sldNum" sz="quarter" idx="5"/>
          </p:nvPr>
        </p:nvSpPr>
        <p:spPr/>
        <p:txBody>
          <a:bodyPr/>
          <a:lstStyle/>
          <a:p>
            <a:fld id="{78135090-424A-4EFD-BBCA-70AF9020DD0F}" type="slidenum">
              <a:rPr lang="en-US" smtClean="0"/>
              <a:t>5</a:t>
            </a:fld>
            <a:endParaRPr lang="en-US"/>
          </a:p>
        </p:txBody>
      </p:sp>
    </p:spTree>
    <p:extLst>
      <p:ext uri="{BB962C8B-B14F-4D97-AF65-F5344CB8AC3E}">
        <p14:creationId xmlns:p14="http://schemas.microsoft.com/office/powerpoint/2010/main" val="2578365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78135090-424A-4EFD-BBCA-70AF9020DD0F}" type="slidenum">
              <a:rPr lang="en-US" smtClean="0"/>
              <a:t>6</a:t>
            </a:fld>
            <a:endParaRPr lang="en-US"/>
          </a:p>
        </p:txBody>
      </p:sp>
    </p:spTree>
    <p:extLst>
      <p:ext uri="{BB962C8B-B14F-4D97-AF65-F5344CB8AC3E}">
        <p14:creationId xmlns:p14="http://schemas.microsoft.com/office/powerpoint/2010/main" val="26593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169B3-13EA-2D34-3650-3A4DE95334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2EF214-5EAC-61D9-E1AA-EFCED85C5E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306B19-D37E-1E8D-6BB3-403782C09BD1}"/>
              </a:ext>
            </a:extLst>
          </p:cNvPr>
          <p:cNvSpPr>
            <a:spLocks noGrp="1"/>
          </p:cNvSpPr>
          <p:nvPr>
            <p:ph type="body" idx="1"/>
          </p:nvPr>
        </p:nvSpPr>
        <p:spPr/>
        <p:txBody>
          <a:bodyPr/>
          <a:lstStyle/>
          <a:p>
            <a:r>
              <a:rPr lang="en-US" dirty="0"/>
              <a:t>Booth variances must be approved by show management prior to show move-in.</a:t>
            </a:r>
          </a:p>
          <a:p>
            <a:endParaRPr lang="en-US" dirty="0"/>
          </a:p>
          <a:p>
            <a:r>
              <a:rPr lang="en-US" dirty="0"/>
              <a:t>CUBIC Content show: Inline booths up to 10’, Peninsula, Island, Split Island: 20’</a:t>
            </a:r>
          </a:p>
          <a:p>
            <a:r>
              <a:rPr lang="en-US" dirty="0"/>
              <a:t>All booths must be finished on the backside, free of &amp; electrical cords or unfinished materials. </a:t>
            </a:r>
          </a:p>
          <a:p>
            <a:endParaRPr lang="en-US" dirty="0"/>
          </a:p>
          <a:p>
            <a:r>
              <a:rPr lang="en-US" dirty="0"/>
              <a:t>Signs, logos, and graphics placed along booth edges may not face into adjacent booths.</a:t>
            </a:r>
          </a:p>
        </p:txBody>
      </p:sp>
      <p:sp>
        <p:nvSpPr>
          <p:cNvPr id="4" name="Slide Number Placeholder 3">
            <a:extLst>
              <a:ext uri="{FF2B5EF4-FFF2-40B4-BE49-F238E27FC236}">
                <a16:creationId xmlns:a16="http://schemas.microsoft.com/office/drawing/2014/main" id="{C1C15994-3E55-5DE8-CE79-945CD3BB8503}"/>
              </a:ext>
            </a:extLst>
          </p:cNvPr>
          <p:cNvSpPr>
            <a:spLocks noGrp="1"/>
          </p:cNvSpPr>
          <p:nvPr>
            <p:ph type="sldNum" sz="quarter" idx="5"/>
          </p:nvPr>
        </p:nvSpPr>
        <p:spPr/>
        <p:txBody>
          <a:bodyPr/>
          <a:lstStyle/>
          <a:p>
            <a:fld id="{78135090-424A-4EFD-BBCA-70AF9020DD0F}" type="slidenum">
              <a:rPr lang="en-US" smtClean="0"/>
              <a:t>7</a:t>
            </a:fld>
            <a:endParaRPr lang="en-US"/>
          </a:p>
        </p:txBody>
      </p:sp>
    </p:spTree>
    <p:extLst>
      <p:ext uri="{BB962C8B-B14F-4D97-AF65-F5344CB8AC3E}">
        <p14:creationId xmlns:p14="http://schemas.microsoft.com/office/powerpoint/2010/main" val="2555417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C30FA-1F1B-139F-E66D-13BCB99C1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23E4AF-6DEA-4243-90C9-F417808E46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1AD659-B230-1871-B611-34623D472E72}"/>
              </a:ext>
            </a:extLst>
          </p:cNvPr>
          <p:cNvSpPr>
            <a:spLocks noGrp="1"/>
          </p:cNvSpPr>
          <p:nvPr>
            <p:ph type="body" idx="1"/>
          </p:nvPr>
        </p:nvSpPr>
        <p:spPr/>
        <p:txBody>
          <a:bodyPr/>
          <a:lstStyle/>
          <a:p>
            <a:pPr marL="0" indent="0">
              <a:buFontTx/>
              <a:buNone/>
            </a:pPr>
            <a:r>
              <a:rPr lang="en-US" dirty="0"/>
              <a:t>   designed to help guide exhibitors through the planning process of exhibiting at International Pizza Expo. Schedules and deadlines as well as links to additional information, online ordering sites, and downloadable printable order forms are included for your convenience.  Hanging signs &amp;  Hanging  Sign Approval form  https://app.smartsheet.com/b/form/2355f9754d894dd0ad009aa6060d458f  . </a:t>
            </a:r>
            <a:r>
              <a:rPr lang="en-US" b="0" i="0" dirty="0">
                <a:solidFill>
                  <a:srgbClr val="FFFFFF"/>
                </a:solidFill>
                <a:effectLst/>
                <a:latin typeface="Roboto" panose="020F0502020204030204" pitchFamily="2" charset="0"/>
              </a:rPr>
              <a:t>Permitted for all island, split island, and peninsula booths that are 400 sq. ft</a:t>
            </a:r>
            <a:endParaRPr lang="en-US" dirty="0"/>
          </a:p>
        </p:txBody>
      </p:sp>
      <p:sp>
        <p:nvSpPr>
          <p:cNvPr id="4" name="Slide Number Placeholder 3">
            <a:extLst>
              <a:ext uri="{FF2B5EF4-FFF2-40B4-BE49-F238E27FC236}">
                <a16:creationId xmlns:a16="http://schemas.microsoft.com/office/drawing/2014/main" id="{5712D387-7471-839F-C0D2-968ECADB70C8}"/>
              </a:ext>
            </a:extLst>
          </p:cNvPr>
          <p:cNvSpPr>
            <a:spLocks noGrp="1"/>
          </p:cNvSpPr>
          <p:nvPr>
            <p:ph type="sldNum" sz="quarter" idx="5"/>
          </p:nvPr>
        </p:nvSpPr>
        <p:spPr/>
        <p:txBody>
          <a:bodyPr/>
          <a:lstStyle/>
          <a:p>
            <a:fld id="{78135090-424A-4EFD-BBCA-70AF9020DD0F}" type="slidenum">
              <a:rPr lang="en-US" smtClean="0"/>
              <a:t>8</a:t>
            </a:fld>
            <a:endParaRPr lang="en-US"/>
          </a:p>
        </p:txBody>
      </p:sp>
    </p:spTree>
    <p:extLst>
      <p:ext uri="{BB962C8B-B14F-4D97-AF65-F5344CB8AC3E}">
        <p14:creationId xmlns:p14="http://schemas.microsoft.com/office/powerpoint/2010/main" val="4039075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0481F-6316-83E5-1CA6-3833E995DD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F37686-48FA-29B8-4138-0B2E33540F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B5D241-DD31-DDE3-D06C-5D9EAB185D23}"/>
              </a:ext>
            </a:extLst>
          </p:cNvPr>
          <p:cNvSpPr>
            <a:spLocks noGrp="1"/>
          </p:cNvSpPr>
          <p:nvPr>
            <p:ph type="body" idx="1"/>
          </p:nvPr>
        </p:nvSpPr>
        <p:spPr/>
        <p:txBody>
          <a:bodyPr/>
          <a:lstStyle/>
          <a:p>
            <a:pPr marL="0" indent="0">
              <a:buFontTx/>
              <a:buNone/>
            </a:pPr>
            <a:endParaRPr lang="en-US"/>
          </a:p>
        </p:txBody>
      </p:sp>
      <p:sp>
        <p:nvSpPr>
          <p:cNvPr id="4" name="Slide Number Placeholder 3">
            <a:extLst>
              <a:ext uri="{FF2B5EF4-FFF2-40B4-BE49-F238E27FC236}">
                <a16:creationId xmlns:a16="http://schemas.microsoft.com/office/drawing/2014/main" id="{1620B80C-F70F-2655-C830-D8291DEC3E20}"/>
              </a:ext>
            </a:extLst>
          </p:cNvPr>
          <p:cNvSpPr>
            <a:spLocks noGrp="1"/>
          </p:cNvSpPr>
          <p:nvPr>
            <p:ph type="sldNum" sz="quarter" idx="5"/>
          </p:nvPr>
        </p:nvSpPr>
        <p:spPr/>
        <p:txBody>
          <a:bodyPr/>
          <a:lstStyle/>
          <a:p>
            <a:fld id="{78135090-424A-4EFD-BBCA-70AF9020DD0F}" type="slidenum">
              <a:rPr lang="en-US" smtClean="0"/>
              <a:t>9</a:t>
            </a:fld>
            <a:endParaRPr lang="en-US"/>
          </a:p>
        </p:txBody>
      </p:sp>
    </p:spTree>
    <p:extLst>
      <p:ext uri="{BB962C8B-B14F-4D97-AF65-F5344CB8AC3E}">
        <p14:creationId xmlns:p14="http://schemas.microsoft.com/office/powerpoint/2010/main" val="716418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0D72B-8252-2064-1E56-8177525AF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08BA99-DDCB-163D-E5D7-9C5D3A1CE0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8F63E7-30E0-0DA7-F0E9-0829EF3FD210}"/>
              </a:ext>
            </a:extLst>
          </p:cNvPr>
          <p:cNvSpPr>
            <a:spLocks noGrp="1"/>
          </p:cNvSpPr>
          <p:nvPr>
            <p:ph type="body" idx="1"/>
          </p:nvPr>
        </p:nvSpPr>
        <p:spPr/>
        <p:txBody>
          <a:bodyPr/>
          <a:lstStyle/>
          <a:p>
            <a:pPr marL="0" indent="0">
              <a:buFontTx/>
              <a:buNone/>
            </a:pPr>
            <a:r>
              <a:rPr lang="en-US" dirty="0"/>
              <a:t>Corner of Elvis Presley Drive &amp; Paradise Road or Las Vegas Blvd. &amp; Elvis Presley Blvd. </a:t>
            </a:r>
          </a:p>
        </p:txBody>
      </p:sp>
      <p:sp>
        <p:nvSpPr>
          <p:cNvPr id="4" name="Slide Number Placeholder 3">
            <a:extLst>
              <a:ext uri="{FF2B5EF4-FFF2-40B4-BE49-F238E27FC236}">
                <a16:creationId xmlns:a16="http://schemas.microsoft.com/office/drawing/2014/main" id="{F158E3D0-D338-8180-EF74-CB47071E96F8}"/>
              </a:ext>
            </a:extLst>
          </p:cNvPr>
          <p:cNvSpPr>
            <a:spLocks noGrp="1"/>
          </p:cNvSpPr>
          <p:nvPr>
            <p:ph type="sldNum" sz="quarter" idx="5"/>
          </p:nvPr>
        </p:nvSpPr>
        <p:spPr/>
        <p:txBody>
          <a:bodyPr/>
          <a:lstStyle/>
          <a:p>
            <a:fld id="{78135090-424A-4EFD-BBCA-70AF9020DD0F}" type="slidenum">
              <a:rPr lang="en-US" smtClean="0"/>
              <a:t>10</a:t>
            </a:fld>
            <a:endParaRPr lang="en-US"/>
          </a:p>
        </p:txBody>
      </p:sp>
    </p:spTree>
    <p:extLst>
      <p:ext uri="{BB962C8B-B14F-4D97-AF65-F5344CB8AC3E}">
        <p14:creationId xmlns:p14="http://schemas.microsoft.com/office/powerpoint/2010/main" val="3395754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38705-B89C-4BF7-8AC6-CDE96F502A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370D20-3FFF-48B2-B2DC-5BBCF2A28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A6E041-645C-4F81-9A9B-3C0E92667757}"/>
              </a:ext>
            </a:extLst>
          </p:cNvPr>
          <p:cNvSpPr>
            <a:spLocks noGrp="1"/>
          </p:cNvSpPr>
          <p:nvPr>
            <p:ph type="dt" sz="half" idx="10"/>
          </p:nvPr>
        </p:nvSpPr>
        <p:spPr/>
        <p:txBody>
          <a:bodyPr/>
          <a:lstStyle/>
          <a:p>
            <a:fld id="{7EE6D0B8-70AA-4A98-9C98-61E49E3BB22E}" type="datetimeFigureOut">
              <a:rPr lang="en-US" smtClean="0"/>
              <a:t>2/9/2026</a:t>
            </a:fld>
            <a:endParaRPr lang="en-US"/>
          </a:p>
        </p:txBody>
      </p:sp>
      <p:sp>
        <p:nvSpPr>
          <p:cNvPr id="5" name="Footer Placeholder 4">
            <a:extLst>
              <a:ext uri="{FF2B5EF4-FFF2-40B4-BE49-F238E27FC236}">
                <a16:creationId xmlns:a16="http://schemas.microsoft.com/office/drawing/2014/main" id="{42361F31-B420-4E80-AC69-FF568CFEC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F1B9B-DFC2-4C2B-85CF-4B8C2D39BB17}"/>
              </a:ext>
            </a:extLst>
          </p:cNvPr>
          <p:cNvSpPr>
            <a:spLocks noGrp="1"/>
          </p:cNvSpPr>
          <p:nvPr>
            <p:ph type="sldNum" sz="quarter" idx="12"/>
          </p:nvPr>
        </p:nvSpPr>
        <p:spPr/>
        <p:txBody>
          <a:bodyPr/>
          <a:lstStyle/>
          <a:p>
            <a:fld id="{186D5CDE-489F-4363-B9D0-C973FC1FC7BC}" type="slidenum">
              <a:rPr lang="en-US" smtClean="0"/>
              <a:t>‹#›</a:t>
            </a:fld>
            <a:endParaRPr lang="en-US"/>
          </a:p>
        </p:txBody>
      </p:sp>
    </p:spTree>
    <p:extLst>
      <p:ext uri="{BB962C8B-B14F-4D97-AF65-F5344CB8AC3E}">
        <p14:creationId xmlns:p14="http://schemas.microsoft.com/office/powerpoint/2010/main" val="879803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BCA6C-DB89-4BF9-8C60-9600057DFF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80FBD8-6D66-465A-8E0B-2640DEF160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262201-6A28-46D7-B50A-C550C55AF09B}"/>
              </a:ext>
            </a:extLst>
          </p:cNvPr>
          <p:cNvSpPr>
            <a:spLocks noGrp="1"/>
          </p:cNvSpPr>
          <p:nvPr>
            <p:ph type="dt" sz="half" idx="10"/>
          </p:nvPr>
        </p:nvSpPr>
        <p:spPr/>
        <p:txBody>
          <a:bodyPr/>
          <a:lstStyle/>
          <a:p>
            <a:fld id="{7EE6D0B8-70AA-4A98-9C98-61E49E3BB22E}" type="datetimeFigureOut">
              <a:rPr lang="en-US" smtClean="0"/>
              <a:t>2/9/2026</a:t>
            </a:fld>
            <a:endParaRPr lang="en-US"/>
          </a:p>
        </p:txBody>
      </p:sp>
      <p:sp>
        <p:nvSpPr>
          <p:cNvPr id="5" name="Footer Placeholder 4">
            <a:extLst>
              <a:ext uri="{FF2B5EF4-FFF2-40B4-BE49-F238E27FC236}">
                <a16:creationId xmlns:a16="http://schemas.microsoft.com/office/drawing/2014/main" id="{D16DB9D3-79C5-4D1E-97E3-031F54F2D5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F830A-8DD1-4A9E-AC62-6BC2A9D6D67C}"/>
              </a:ext>
            </a:extLst>
          </p:cNvPr>
          <p:cNvSpPr>
            <a:spLocks noGrp="1"/>
          </p:cNvSpPr>
          <p:nvPr>
            <p:ph type="sldNum" sz="quarter" idx="12"/>
          </p:nvPr>
        </p:nvSpPr>
        <p:spPr/>
        <p:txBody>
          <a:bodyPr/>
          <a:lstStyle/>
          <a:p>
            <a:fld id="{186D5CDE-489F-4363-B9D0-C973FC1FC7BC}" type="slidenum">
              <a:rPr lang="en-US" smtClean="0"/>
              <a:t>‹#›</a:t>
            </a:fld>
            <a:endParaRPr lang="en-US"/>
          </a:p>
        </p:txBody>
      </p:sp>
    </p:spTree>
    <p:extLst>
      <p:ext uri="{BB962C8B-B14F-4D97-AF65-F5344CB8AC3E}">
        <p14:creationId xmlns:p14="http://schemas.microsoft.com/office/powerpoint/2010/main" val="1884349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0D2867-D7D8-4D80-83E7-BDAE280466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9EA54B-C3EA-4E29-8386-F31D4D2E2F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0E48D-2AA3-4A26-AEF4-BCBAA3F206D5}"/>
              </a:ext>
            </a:extLst>
          </p:cNvPr>
          <p:cNvSpPr>
            <a:spLocks noGrp="1"/>
          </p:cNvSpPr>
          <p:nvPr>
            <p:ph type="dt" sz="half" idx="10"/>
          </p:nvPr>
        </p:nvSpPr>
        <p:spPr/>
        <p:txBody>
          <a:bodyPr/>
          <a:lstStyle/>
          <a:p>
            <a:fld id="{7EE6D0B8-70AA-4A98-9C98-61E49E3BB22E}" type="datetimeFigureOut">
              <a:rPr lang="en-US" smtClean="0"/>
              <a:t>2/9/2026</a:t>
            </a:fld>
            <a:endParaRPr lang="en-US"/>
          </a:p>
        </p:txBody>
      </p:sp>
      <p:sp>
        <p:nvSpPr>
          <p:cNvPr id="5" name="Footer Placeholder 4">
            <a:extLst>
              <a:ext uri="{FF2B5EF4-FFF2-40B4-BE49-F238E27FC236}">
                <a16:creationId xmlns:a16="http://schemas.microsoft.com/office/drawing/2014/main" id="{CC7E07BA-9DC8-4E93-A370-0B6394A2E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067EE4-573F-4A8B-8070-8A7DBDAE4EF8}"/>
              </a:ext>
            </a:extLst>
          </p:cNvPr>
          <p:cNvSpPr>
            <a:spLocks noGrp="1"/>
          </p:cNvSpPr>
          <p:nvPr>
            <p:ph type="sldNum" sz="quarter" idx="12"/>
          </p:nvPr>
        </p:nvSpPr>
        <p:spPr/>
        <p:txBody>
          <a:bodyPr/>
          <a:lstStyle/>
          <a:p>
            <a:fld id="{186D5CDE-489F-4363-B9D0-C973FC1FC7BC}" type="slidenum">
              <a:rPr lang="en-US" smtClean="0"/>
              <a:t>‹#›</a:t>
            </a:fld>
            <a:endParaRPr lang="en-US"/>
          </a:p>
        </p:txBody>
      </p:sp>
    </p:spTree>
    <p:extLst>
      <p:ext uri="{BB962C8B-B14F-4D97-AF65-F5344CB8AC3E}">
        <p14:creationId xmlns:p14="http://schemas.microsoft.com/office/powerpoint/2010/main" val="308495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13D91-C3F9-4A34-8C79-5B119B90E3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88E2F1-9E5E-4CBB-9CEB-B4EAE9A162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E7D05-DF14-4758-B586-618CFE77F72B}"/>
              </a:ext>
            </a:extLst>
          </p:cNvPr>
          <p:cNvSpPr>
            <a:spLocks noGrp="1"/>
          </p:cNvSpPr>
          <p:nvPr>
            <p:ph type="dt" sz="half" idx="10"/>
          </p:nvPr>
        </p:nvSpPr>
        <p:spPr/>
        <p:txBody>
          <a:bodyPr/>
          <a:lstStyle/>
          <a:p>
            <a:fld id="{7EE6D0B8-70AA-4A98-9C98-61E49E3BB22E}" type="datetimeFigureOut">
              <a:rPr lang="en-US" smtClean="0"/>
              <a:t>2/9/2026</a:t>
            </a:fld>
            <a:endParaRPr lang="en-US"/>
          </a:p>
        </p:txBody>
      </p:sp>
      <p:sp>
        <p:nvSpPr>
          <p:cNvPr id="5" name="Footer Placeholder 4">
            <a:extLst>
              <a:ext uri="{FF2B5EF4-FFF2-40B4-BE49-F238E27FC236}">
                <a16:creationId xmlns:a16="http://schemas.microsoft.com/office/drawing/2014/main" id="{63D30FEC-E35F-4315-A4F2-A39925DB2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03415-6F7D-4492-872D-E7DD1F54D8BF}"/>
              </a:ext>
            </a:extLst>
          </p:cNvPr>
          <p:cNvSpPr>
            <a:spLocks noGrp="1"/>
          </p:cNvSpPr>
          <p:nvPr>
            <p:ph type="sldNum" sz="quarter" idx="12"/>
          </p:nvPr>
        </p:nvSpPr>
        <p:spPr/>
        <p:txBody>
          <a:bodyPr/>
          <a:lstStyle/>
          <a:p>
            <a:fld id="{186D5CDE-489F-4363-B9D0-C973FC1FC7BC}" type="slidenum">
              <a:rPr lang="en-US" smtClean="0"/>
              <a:t>‹#›</a:t>
            </a:fld>
            <a:endParaRPr lang="en-US"/>
          </a:p>
        </p:txBody>
      </p:sp>
    </p:spTree>
    <p:extLst>
      <p:ext uri="{BB962C8B-B14F-4D97-AF65-F5344CB8AC3E}">
        <p14:creationId xmlns:p14="http://schemas.microsoft.com/office/powerpoint/2010/main" val="399709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C12C-DED6-4934-AC03-3BD3005A54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A0CC8B-FAE5-49DA-ABBB-AD5272BA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B9A5BB-BF7C-4E09-B3C2-11E5202B43B5}"/>
              </a:ext>
            </a:extLst>
          </p:cNvPr>
          <p:cNvSpPr>
            <a:spLocks noGrp="1"/>
          </p:cNvSpPr>
          <p:nvPr>
            <p:ph type="dt" sz="half" idx="10"/>
          </p:nvPr>
        </p:nvSpPr>
        <p:spPr/>
        <p:txBody>
          <a:bodyPr/>
          <a:lstStyle/>
          <a:p>
            <a:fld id="{7EE6D0B8-70AA-4A98-9C98-61E49E3BB22E}" type="datetimeFigureOut">
              <a:rPr lang="en-US" smtClean="0"/>
              <a:t>2/9/2026</a:t>
            </a:fld>
            <a:endParaRPr lang="en-US"/>
          </a:p>
        </p:txBody>
      </p:sp>
      <p:sp>
        <p:nvSpPr>
          <p:cNvPr id="5" name="Footer Placeholder 4">
            <a:extLst>
              <a:ext uri="{FF2B5EF4-FFF2-40B4-BE49-F238E27FC236}">
                <a16:creationId xmlns:a16="http://schemas.microsoft.com/office/drawing/2014/main" id="{D9511504-D8E8-44EE-A094-3569A2CE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02DD7-3D2B-4052-B776-91424A789437}"/>
              </a:ext>
            </a:extLst>
          </p:cNvPr>
          <p:cNvSpPr>
            <a:spLocks noGrp="1"/>
          </p:cNvSpPr>
          <p:nvPr>
            <p:ph type="sldNum" sz="quarter" idx="12"/>
          </p:nvPr>
        </p:nvSpPr>
        <p:spPr/>
        <p:txBody>
          <a:bodyPr/>
          <a:lstStyle/>
          <a:p>
            <a:fld id="{186D5CDE-489F-4363-B9D0-C973FC1FC7BC}" type="slidenum">
              <a:rPr lang="en-US" smtClean="0"/>
              <a:t>‹#›</a:t>
            </a:fld>
            <a:endParaRPr lang="en-US"/>
          </a:p>
        </p:txBody>
      </p:sp>
    </p:spTree>
    <p:extLst>
      <p:ext uri="{BB962C8B-B14F-4D97-AF65-F5344CB8AC3E}">
        <p14:creationId xmlns:p14="http://schemas.microsoft.com/office/powerpoint/2010/main" val="1295828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0F537-5EC4-4589-B8EA-1E0314AEAB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92797D-62D7-4585-A854-93D922BA65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DB3752-DD79-4B9E-BE70-16A54F9DCE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3C0E2B-9D10-4A3D-B272-62B8ED36D332}"/>
              </a:ext>
            </a:extLst>
          </p:cNvPr>
          <p:cNvSpPr>
            <a:spLocks noGrp="1"/>
          </p:cNvSpPr>
          <p:nvPr>
            <p:ph type="dt" sz="half" idx="10"/>
          </p:nvPr>
        </p:nvSpPr>
        <p:spPr/>
        <p:txBody>
          <a:bodyPr/>
          <a:lstStyle/>
          <a:p>
            <a:fld id="{7EE6D0B8-70AA-4A98-9C98-61E49E3BB22E}" type="datetimeFigureOut">
              <a:rPr lang="en-US" smtClean="0"/>
              <a:t>2/9/2026</a:t>
            </a:fld>
            <a:endParaRPr lang="en-US"/>
          </a:p>
        </p:txBody>
      </p:sp>
      <p:sp>
        <p:nvSpPr>
          <p:cNvPr id="6" name="Footer Placeholder 5">
            <a:extLst>
              <a:ext uri="{FF2B5EF4-FFF2-40B4-BE49-F238E27FC236}">
                <a16:creationId xmlns:a16="http://schemas.microsoft.com/office/drawing/2014/main" id="{85CC8AA5-B11F-4AD4-8231-9CFA93EA1D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EAB54A-2C95-4C5F-BE41-6290AA885FB2}"/>
              </a:ext>
            </a:extLst>
          </p:cNvPr>
          <p:cNvSpPr>
            <a:spLocks noGrp="1"/>
          </p:cNvSpPr>
          <p:nvPr>
            <p:ph type="sldNum" sz="quarter" idx="12"/>
          </p:nvPr>
        </p:nvSpPr>
        <p:spPr/>
        <p:txBody>
          <a:bodyPr/>
          <a:lstStyle/>
          <a:p>
            <a:fld id="{186D5CDE-489F-4363-B9D0-C973FC1FC7BC}" type="slidenum">
              <a:rPr lang="en-US" smtClean="0"/>
              <a:t>‹#›</a:t>
            </a:fld>
            <a:endParaRPr lang="en-US"/>
          </a:p>
        </p:txBody>
      </p:sp>
    </p:spTree>
    <p:extLst>
      <p:ext uri="{BB962C8B-B14F-4D97-AF65-F5344CB8AC3E}">
        <p14:creationId xmlns:p14="http://schemas.microsoft.com/office/powerpoint/2010/main" val="262087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E0296-106F-4389-9DE1-C6F6363B23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4E4B1B-DBAF-4686-8F62-D3DE94B9B9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375DF9-1946-41F2-9866-59840EF99C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551E32-D116-458D-8CB4-25290C30EB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70A932-2ADB-41FC-9E54-025B89B9C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F12D08-A852-4C9D-934D-41698175AB0C}"/>
              </a:ext>
            </a:extLst>
          </p:cNvPr>
          <p:cNvSpPr>
            <a:spLocks noGrp="1"/>
          </p:cNvSpPr>
          <p:nvPr>
            <p:ph type="dt" sz="half" idx="10"/>
          </p:nvPr>
        </p:nvSpPr>
        <p:spPr/>
        <p:txBody>
          <a:bodyPr/>
          <a:lstStyle/>
          <a:p>
            <a:fld id="{7EE6D0B8-70AA-4A98-9C98-61E49E3BB22E}" type="datetimeFigureOut">
              <a:rPr lang="en-US" smtClean="0"/>
              <a:t>2/9/2026</a:t>
            </a:fld>
            <a:endParaRPr lang="en-US"/>
          </a:p>
        </p:txBody>
      </p:sp>
      <p:sp>
        <p:nvSpPr>
          <p:cNvPr id="8" name="Footer Placeholder 7">
            <a:extLst>
              <a:ext uri="{FF2B5EF4-FFF2-40B4-BE49-F238E27FC236}">
                <a16:creationId xmlns:a16="http://schemas.microsoft.com/office/drawing/2014/main" id="{28743FFF-CBBB-4B5C-B5BE-D5D19EE35A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C2630D-207B-4DFB-8094-DC515699A955}"/>
              </a:ext>
            </a:extLst>
          </p:cNvPr>
          <p:cNvSpPr>
            <a:spLocks noGrp="1"/>
          </p:cNvSpPr>
          <p:nvPr>
            <p:ph type="sldNum" sz="quarter" idx="12"/>
          </p:nvPr>
        </p:nvSpPr>
        <p:spPr/>
        <p:txBody>
          <a:bodyPr/>
          <a:lstStyle/>
          <a:p>
            <a:fld id="{186D5CDE-489F-4363-B9D0-C973FC1FC7BC}" type="slidenum">
              <a:rPr lang="en-US" smtClean="0"/>
              <a:t>‹#›</a:t>
            </a:fld>
            <a:endParaRPr lang="en-US"/>
          </a:p>
        </p:txBody>
      </p:sp>
    </p:spTree>
    <p:extLst>
      <p:ext uri="{BB962C8B-B14F-4D97-AF65-F5344CB8AC3E}">
        <p14:creationId xmlns:p14="http://schemas.microsoft.com/office/powerpoint/2010/main" val="268963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7770B-7B5F-4089-AF20-3FC4097772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798057-17EE-4A4F-8885-78C83F6FB625}"/>
              </a:ext>
            </a:extLst>
          </p:cNvPr>
          <p:cNvSpPr>
            <a:spLocks noGrp="1"/>
          </p:cNvSpPr>
          <p:nvPr>
            <p:ph type="dt" sz="half" idx="10"/>
          </p:nvPr>
        </p:nvSpPr>
        <p:spPr/>
        <p:txBody>
          <a:bodyPr/>
          <a:lstStyle/>
          <a:p>
            <a:fld id="{7EE6D0B8-70AA-4A98-9C98-61E49E3BB22E}" type="datetimeFigureOut">
              <a:rPr lang="en-US" smtClean="0"/>
              <a:t>2/9/2026</a:t>
            </a:fld>
            <a:endParaRPr lang="en-US"/>
          </a:p>
        </p:txBody>
      </p:sp>
      <p:sp>
        <p:nvSpPr>
          <p:cNvPr id="4" name="Footer Placeholder 3">
            <a:extLst>
              <a:ext uri="{FF2B5EF4-FFF2-40B4-BE49-F238E27FC236}">
                <a16:creationId xmlns:a16="http://schemas.microsoft.com/office/drawing/2014/main" id="{4E98361D-6887-432A-81B7-899235E223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BF7071-7A2E-4298-B8CC-F2A43D1419D5}"/>
              </a:ext>
            </a:extLst>
          </p:cNvPr>
          <p:cNvSpPr>
            <a:spLocks noGrp="1"/>
          </p:cNvSpPr>
          <p:nvPr>
            <p:ph type="sldNum" sz="quarter" idx="12"/>
          </p:nvPr>
        </p:nvSpPr>
        <p:spPr/>
        <p:txBody>
          <a:bodyPr/>
          <a:lstStyle/>
          <a:p>
            <a:fld id="{186D5CDE-489F-4363-B9D0-C973FC1FC7BC}" type="slidenum">
              <a:rPr lang="en-US" smtClean="0"/>
              <a:t>‹#›</a:t>
            </a:fld>
            <a:endParaRPr lang="en-US"/>
          </a:p>
        </p:txBody>
      </p:sp>
    </p:spTree>
    <p:extLst>
      <p:ext uri="{BB962C8B-B14F-4D97-AF65-F5344CB8AC3E}">
        <p14:creationId xmlns:p14="http://schemas.microsoft.com/office/powerpoint/2010/main" val="3217764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A74E11-CEEE-450A-862D-961657508E88}"/>
              </a:ext>
            </a:extLst>
          </p:cNvPr>
          <p:cNvSpPr>
            <a:spLocks noGrp="1"/>
          </p:cNvSpPr>
          <p:nvPr>
            <p:ph type="dt" sz="half" idx="10"/>
          </p:nvPr>
        </p:nvSpPr>
        <p:spPr/>
        <p:txBody>
          <a:bodyPr/>
          <a:lstStyle/>
          <a:p>
            <a:fld id="{7EE6D0B8-70AA-4A98-9C98-61E49E3BB22E}" type="datetimeFigureOut">
              <a:rPr lang="en-US" smtClean="0"/>
              <a:t>2/9/2026</a:t>
            </a:fld>
            <a:endParaRPr lang="en-US"/>
          </a:p>
        </p:txBody>
      </p:sp>
      <p:sp>
        <p:nvSpPr>
          <p:cNvPr id="3" name="Footer Placeholder 2">
            <a:extLst>
              <a:ext uri="{FF2B5EF4-FFF2-40B4-BE49-F238E27FC236}">
                <a16:creationId xmlns:a16="http://schemas.microsoft.com/office/drawing/2014/main" id="{95DB4897-EA02-4B10-BB9A-5A9A16F683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C3D648-F4B8-4CC2-85A1-1FC50A444D14}"/>
              </a:ext>
            </a:extLst>
          </p:cNvPr>
          <p:cNvSpPr>
            <a:spLocks noGrp="1"/>
          </p:cNvSpPr>
          <p:nvPr>
            <p:ph type="sldNum" sz="quarter" idx="12"/>
          </p:nvPr>
        </p:nvSpPr>
        <p:spPr/>
        <p:txBody>
          <a:bodyPr/>
          <a:lstStyle/>
          <a:p>
            <a:fld id="{186D5CDE-489F-4363-B9D0-C973FC1FC7BC}" type="slidenum">
              <a:rPr lang="en-US" smtClean="0"/>
              <a:t>‹#›</a:t>
            </a:fld>
            <a:endParaRPr lang="en-US"/>
          </a:p>
        </p:txBody>
      </p:sp>
    </p:spTree>
    <p:extLst>
      <p:ext uri="{BB962C8B-B14F-4D97-AF65-F5344CB8AC3E}">
        <p14:creationId xmlns:p14="http://schemas.microsoft.com/office/powerpoint/2010/main" val="529585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026FB-84FD-40A7-9D22-66C44BF2C9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0F3A5C-FBEC-4E6E-923B-F43F5441A4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25234B-6AE3-4422-ADEC-F061D8C54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ABB3BC-7178-475A-A833-E1988A18AB16}"/>
              </a:ext>
            </a:extLst>
          </p:cNvPr>
          <p:cNvSpPr>
            <a:spLocks noGrp="1"/>
          </p:cNvSpPr>
          <p:nvPr>
            <p:ph type="dt" sz="half" idx="10"/>
          </p:nvPr>
        </p:nvSpPr>
        <p:spPr/>
        <p:txBody>
          <a:bodyPr/>
          <a:lstStyle/>
          <a:p>
            <a:fld id="{7EE6D0B8-70AA-4A98-9C98-61E49E3BB22E}" type="datetimeFigureOut">
              <a:rPr lang="en-US" smtClean="0"/>
              <a:t>2/9/2026</a:t>
            </a:fld>
            <a:endParaRPr lang="en-US"/>
          </a:p>
        </p:txBody>
      </p:sp>
      <p:sp>
        <p:nvSpPr>
          <p:cNvPr id="6" name="Footer Placeholder 5">
            <a:extLst>
              <a:ext uri="{FF2B5EF4-FFF2-40B4-BE49-F238E27FC236}">
                <a16:creationId xmlns:a16="http://schemas.microsoft.com/office/drawing/2014/main" id="{529BA724-064F-46D3-9CC0-3D5BC19D0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7AF98C-D584-4CAC-8303-72A3B1D3CA76}"/>
              </a:ext>
            </a:extLst>
          </p:cNvPr>
          <p:cNvSpPr>
            <a:spLocks noGrp="1"/>
          </p:cNvSpPr>
          <p:nvPr>
            <p:ph type="sldNum" sz="quarter" idx="12"/>
          </p:nvPr>
        </p:nvSpPr>
        <p:spPr/>
        <p:txBody>
          <a:bodyPr/>
          <a:lstStyle/>
          <a:p>
            <a:fld id="{186D5CDE-489F-4363-B9D0-C973FC1FC7BC}" type="slidenum">
              <a:rPr lang="en-US" smtClean="0"/>
              <a:t>‹#›</a:t>
            </a:fld>
            <a:endParaRPr lang="en-US"/>
          </a:p>
        </p:txBody>
      </p:sp>
    </p:spTree>
    <p:extLst>
      <p:ext uri="{BB962C8B-B14F-4D97-AF65-F5344CB8AC3E}">
        <p14:creationId xmlns:p14="http://schemas.microsoft.com/office/powerpoint/2010/main" val="1157736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F3A4B-4FB7-49BC-8E30-9D4AD876AC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6AECB4-CFFE-4D1E-A9BF-001856B5E7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971A76-DC21-49AE-805B-E44CA23C16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750972-210A-4666-BC6A-9108660CECD3}"/>
              </a:ext>
            </a:extLst>
          </p:cNvPr>
          <p:cNvSpPr>
            <a:spLocks noGrp="1"/>
          </p:cNvSpPr>
          <p:nvPr>
            <p:ph type="dt" sz="half" idx="10"/>
          </p:nvPr>
        </p:nvSpPr>
        <p:spPr/>
        <p:txBody>
          <a:bodyPr/>
          <a:lstStyle/>
          <a:p>
            <a:fld id="{7EE6D0B8-70AA-4A98-9C98-61E49E3BB22E}" type="datetimeFigureOut">
              <a:rPr lang="en-US" smtClean="0"/>
              <a:t>2/9/2026</a:t>
            </a:fld>
            <a:endParaRPr lang="en-US"/>
          </a:p>
        </p:txBody>
      </p:sp>
      <p:sp>
        <p:nvSpPr>
          <p:cNvPr id="6" name="Footer Placeholder 5">
            <a:extLst>
              <a:ext uri="{FF2B5EF4-FFF2-40B4-BE49-F238E27FC236}">
                <a16:creationId xmlns:a16="http://schemas.microsoft.com/office/drawing/2014/main" id="{2897FEA2-94E6-4363-BF15-B1C8F17F41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1DDBC6-8A2E-4F18-9041-731A86B9BF73}"/>
              </a:ext>
            </a:extLst>
          </p:cNvPr>
          <p:cNvSpPr>
            <a:spLocks noGrp="1"/>
          </p:cNvSpPr>
          <p:nvPr>
            <p:ph type="sldNum" sz="quarter" idx="12"/>
          </p:nvPr>
        </p:nvSpPr>
        <p:spPr/>
        <p:txBody>
          <a:bodyPr/>
          <a:lstStyle/>
          <a:p>
            <a:fld id="{186D5CDE-489F-4363-B9D0-C973FC1FC7BC}" type="slidenum">
              <a:rPr lang="en-US" smtClean="0"/>
              <a:t>‹#›</a:t>
            </a:fld>
            <a:endParaRPr lang="en-US"/>
          </a:p>
        </p:txBody>
      </p:sp>
    </p:spTree>
    <p:extLst>
      <p:ext uri="{BB962C8B-B14F-4D97-AF65-F5344CB8AC3E}">
        <p14:creationId xmlns:p14="http://schemas.microsoft.com/office/powerpoint/2010/main" val="2666521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732A32-88AB-4287-9987-7B8D918012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6B1AB1-D1DD-4B04-B400-E40DAC2224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EBDC1-497A-4E40-A2C5-79F03C2E27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6D0B8-70AA-4A98-9C98-61E49E3BB22E}" type="datetimeFigureOut">
              <a:rPr lang="en-US" smtClean="0"/>
              <a:t>2/9/2026</a:t>
            </a:fld>
            <a:endParaRPr lang="en-US"/>
          </a:p>
        </p:txBody>
      </p:sp>
      <p:sp>
        <p:nvSpPr>
          <p:cNvPr id="5" name="Footer Placeholder 4">
            <a:extLst>
              <a:ext uri="{FF2B5EF4-FFF2-40B4-BE49-F238E27FC236}">
                <a16:creationId xmlns:a16="http://schemas.microsoft.com/office/drawing/2014/main" id="{40C03CF7-090A-46B2-BFFF-5DA256B8B4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D61BA5-85B4-44F8-9EAC-40558F8E4E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D5CDE-489F-4363-B9D0-C973FC1FC7BC}" type="slidenum">
              <a:rPr lang="en-US" smtClean="0"/>
              <a:t>‹#›</a:t>
            </a:fld>
            <a:endParaRPr lang="en-US"/>
          </a:p>
        </p:txBody>
      </p:sp>
    </p:spTree>
    <p:extLst>
      <p:ext uri="{BB962C8B-B14F-4D97-AF65-F5344CB8AC3E}">
        <p14:creationId xmlns:p14="http://schemas.microsoft.com/office/powerpoint/2010/main" val="3210287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1.jpeg"/><Relationship Id="rId4" Type="http://schemas.openxmlformats.org/officeDocument/2006/relationships/hyperlink" Target="Food%20Sampling%20&amp;%20Cooking%20Approval%20For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hyperlink" Target="https://tix.lvmonorail.com/purchas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lvloop.com/ticke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emeraldexpo.sharepoint.com/sites/PizzaEvents/Shared%20Documents/Pizza%20Expo/Pizza%20Expo%202026/Operations/ESM%20-%20Exhibitor%20Services/Exhibitor%20Service%20Manual" TargetMode="External"/><Relationship Id="rId7" Type="http://schemas.openxmlformats.org/officeDocument/2006/relationships/hyperlink" Target="Book%20Hotel%20lin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app.smartsheet.com/b/form/019a3b935a057805adf7144716d7be0b" TargetMode="External"/><Relationship Id="rId5" Type="http://schemas.openxmlformats.org/officeDocument/2006/relationships/hyperlink" Target="https://app.smartsheet.com/b/form/019a1681089b7e6eaa29e7ad367c1b4a" TargetMode="External"/><Relationship Id="rId4" Type="http://schemas.openxmlformats.org/officeDocument/2006/relationships/hyperlink" Target="https://app.smartsheet.com/b/form/019a167969bc74a18c997989c32dec38" TargetMode="Externa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F9A698E-2F9B-4752-942D-A31F14AB1CF9}"/>
              </a:ext>
            </a:extLst>
          </p:cNvPr>
          <p:cNvSpPr txBox="1"/>
          <p:nvPr/>
        </p:nvSpPr>
        <p:spPr>
          <a:xfrm>
            <a:off x="838199" y="4428000"/>
            <a:ext cx="6143626" cy="1400400"/>
          </a:xfrm>
          <a:prstGeom prst="rect">
            <a:avLst/>
          </a:prstGeom>
        </p:spPr>
        <p:txBody>
          <a:bodyPr vert="horz" wrap="square" lIns="91440" tIns="45720" rIns="91440" bIns="45720" rtlCol="0" anchor="b">
            <a:normAutofit/>
          </a:bodyPr>
          <a:lstStyle/>
          <a:p>
            <a:pPr>
              <a:lnSpc>
                <a:spcPct val="90000"/>
              </a:lnSpc>
              <a:spcBef>
                <a:spcPct val="0"/>
              </a:spcBef>
              <a:spcAft>
                <a:spcPts val="600"/>
              </a:spcAft>
            </a:pPr>
            <a:r>
              <a:rPr lang="en-US" sz="4300" b="1" dirty="0">
                <a:solidFill>
                  <a:schemeClr val="bg1"/>
                </a:solidFill>
                <a:latin typeface="Arial" panose="020B0604020202020204" pitchFamily="34" charset="0"/>
                <a:ea typeface="+mj-ea"/>
                <a:cs typeface="Arial" panose="020B0604020202020204" pitchFamily="34" charset="0"/>
              </a:rPr>
              <a:t>Exhibitor Webinar: Operations</a:t>
            </a:r>
          </a:p>
        </p:txBody>
      </p:sp>
      <p:sp>
        <p:nvSpPr>
          <p:cNvPr id="32" name="TextBox 31">
            <a:extLst>
              <a:ext uri="{FF2B5EF4-FFF2-40B4-BE49-F238E27FC236}">
                <a16:creationId xmlns:a16="http://schemas.microsoft.com/office/drawing/2014/main" id="{908A45AC-232D-4BD2-AA60-D5B7D92F283A}"/>
              </a:ext>
            </a:extLst>
          </p:cNvPr>
          <p:cNvSpPr txBox="1"/>
          <p:nvPr/>
        </p:nvSpPr>
        <p:spPr>
          <a:xfrm>
            <a:off x="7859712" y="4716472"/>
            <a:ext cx="3873483" cy="1017896"/>
          </a:xfrm>
          <a:prstGeom prst="rect">
            <a:avLst/>
          </a:prstGeom>
        </p:spPr>
        <p:txBody>
          <a:bodyPr vert="horz" lIns="91440" tIns="45720" rIns="91440" bIns="45720" rtlCol="0" anchor="b">
            <a:noAutofit/>
          </a:bodyPr>
          <a:lstStyle/>
          <a:p>
            <a:pPr>
              <a:lnSpc>
                <a:spcPct val="90000"/>
              </a:lnSpc>
              <a:spcBef>
                <a:spcPts val="1000"/>
              </a:spcBef>
            </a:pPr>
            <a:r>
              <a:rPr lang="en-US" sz="3600" b="1" dirty="0">
                <a:solidFill>
                  <a:srgbClr val="00FF00"/>
                </a:solidFill>
                <a:latin typeface="Arial" panose="020B0604020202020204" pitchFamily="34" charset="0"/>
                <a:cs typeface="Arial" panose="020B0604020202020204" pitchFamily="34" charset="0"/>
              </a:rPr>
              <a:t>February 5, 2026</a:t>
            </a:r>
          </a:p>
        </p:txBody>
      </p:sp>
      <p:pic>
        <p:nvPicPr>
          <p:cNvPr id="1028" name="Picture 4" descr="A group of posters on a surface&#10;&#10;Description automatically generated">
            <a:extLst>
              <a:ext uri="{FF2B5EF4-FFF2-40B4-BE49-F238E27FC236}">
                <a16:creationId xmlns:a16="http://schemas.microsoft.com/office/drawing/2014/main" id="{AC9FA359-D5D9-C108-68A5-4213FDABF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1894"/>
          <a:stretch>
            <a:fillRect/>
          </a:stretch>
        </p:blipFill>
        <p:spPr bwMode="auto">
          <a:xfrm>
            <a:off x="20" y="-1"/>
            <a:ext cx="12191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a:noFill/>
          <a:extLst>
            <a:ext uri="{909E8E84-426E-40DD-AFC4-6F175D3DCCD1}">
              <a14:hiddenFill xmlns:a14="http://schemas.microsoft.com/office/drawing/2010/main">
                <a:solidFill>
                  <a:srgbClr val="FFFFFF"/>
                </a:solidFill>
              </a14:hiddenFill>
            </a:ext>
          </a:extLst>
        </p:spPr>
      </p:pic>
      <p:grpSp>
        <p:nvGrpSpPr>
          <p:cNvPr id="1035" name="Group 1034">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036" name="Freeform: Shape 1035">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7" name="Freeform: Shape 1036">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3" name="Picture 2">
            <a:extLst>
              <a:ext uri="{FF2B5EF4-FFF2-40B4-BE49-F238E27FC236}">
                <a16:creationId xmlns:a16="http://schemas.microsoft.com/office/drawing/2014/main" id="{9BE43919-426F-BC3A-CBAB-FA4A619191B9}"/>
              </a:ext>
            </a:extLst>
          </p:cNvPr>
          <p:cNvPicPr>
            <a:picLocks noChangeAspect="1"/>
          </p:cNvPicPr>
          <p:nvPr/>
        </p:nvPicPr>
        <p:blipFill>
          <a:blip r:embed="rId5"/>
          <a:stretch>
            <a:fillRect/>
          </a:stretch>
        </p:blipFill>
        <p:spPr>
          <a:xfrm>
            <a:off x="10893604" y="6289288"/>
            <a:ext cx="1298395" cy="522844"/>
          </a:xfrm>
          <a:prstGeom prst="rect">
            <a:avLst/>
          </a:prstGeom>
        </p:spPr>
      </p:pic>
    </p:spTree>
    <p:extLst>
      <p:ext uri="{BB962C8B-B14F-4D97-AF65-F5344CB8AC3E}">
        <p14:creationId xmlns:p14="http://schemas.microsoft.com/office/powerpoint/2010/main" val="2065326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ED1435B-786D-9F11-51CC-CE9055C9397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DA5AED0-EC43-7F64-9221-0123728FF435}"/>
              </a:ext>
            </a:extLst>
          </p:cNvPr>
          <p:cNvSpPr txBox="1"/>
          <p:nvPr/>
        </p:nvSpPr>
        <p:spPr>
          <a:xfrm>
            <a:off x="457955" y="886529"/>
            <a:ext cx="5920208" cy="4370427"/>
          </a:xfrm>
          <a:prstGeom prst="rect">
            <a:avLst/>
          </a:prstGeom>
          <a:noFill/>
        </p:spPr>
        <p:txBody>
          <a:bodyPr wrap="square" rtlCol="0">
            <a:spAutoFit/>
          </a:bodyPr>
          <a:lstStyle/>
          <a:p>
            <a:endParaRPr lang="en-US" sz="1600" b="1" dirty="0">
              <a:solidFill>
                <a:schemeClr val="bg1"/>
              </a:solidFill>
              <a:latin typeface="Arial Nova Cond" panose="020B0506020202020204" pitchFamily="34" charset="0"/>
            </a:endParaRPr>
          </a:p>
          <a:p>
            <a:r>
              <a:rPr lang="en-US" b="1" dirty="0">
                <a:solidFill>
                  <a:schemeClr val="bg1"/>
                </a:solidFill>
                <a:latin typeface="Arial" panose="020B0604020202020204" pitchFamily="34" charset="0"/>
                <a:cs typeface="Arial" panose="020B0604020202020204" pitchFamily="34" charset="0"/>
              </a:rPr>
              <a:t>Privately Owned Vehicle (POV) Unloading</a:t>
            </a:r>
          </a:p>
          <a:p>
            <a:pPr marL="800100" lvl="1"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Larger than hand carried items, in their privately owned or company vehicles.</a:t>
            </a:r>
          </a:p>
          <a:p>
            <a:pPr marL="800100" lvl="1"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Use the YELLOW lot, located through Gate Yellow 7 off Elvis Presley Blvd., north of the West Hall.</a:t>
            </a:r>
          </a:p>
          <a:p>
            <a:pPr marL="800100" lvl="1"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Signage will direct exhibitors to the entrance.</a:t>
            </a:r>
          </a:p>
          <a:p>
            <a:pPr marL="800100" lvl="1"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Freeman will determine if material handling or cart service is necessary based on items.</a:t>
            </a:r>
          </a:p>
          <a:p>
            <a:pPr marL="800100" lvl="1" indent="-34290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Hours (SUBJECT TO CHANGE):</a:t>
            </a:r>
          </a:p>
          <a:p>
            <a:pPr marL="1257300" lvl="2"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Sunday, March 22nd: 1:00 PM – 8:00 PM</a:t>
            </a:r>
          </a:p>
          <a:p>
            <a:pPr marL="1257300" lvl="2"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Monday, March 23rd - 8:00 AM – 8:00 PM</a:t>
            </a:r>
          </a:p>
          <a:p>
            <a:pPr marL="1257300" lvl="2"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Thursday, March 24</a:t>
            </a:r>
            <a:r>
              <a:rPr lang="en-US" sz="1600" baseline="30000" dirty="0">
                <a:solidFill>
                  <a:schemeClr val="bg1"/>
                </a:solidFill>
                <a:latin typeface="Arial" panose="020B0604020202020204" pitchFamily="34" charset="0"/>
                <a:cs typeface="Arial" panose="020B0604020202020204" pitchFamily="34" charset="0"/>
              </a:rPr>
              <a:t>th</a:t>
            </a:r>
            <a:r>
              <a:rPr lang="en-US" sz="1600" dirty="0">
                <a:solidFill>
                  <a:schemeClr val="bg1"/>
                </a:solidFill>
                <a:latin typeface="Arial" panose="020B0604020202020204" pitchFamily="34" charset="0"/>
                <a:cs typeface="Arial" panose="020B0604020202020204" pitchFamily="34" charset="0"/>
              </a:rPr>
              <a:t> – 3:00 PM – 10:00 PM</a:t>
            </a:r>
          </a:p>
          <a:p>
            <a:endParaRPr lang="en-US" sz="1600" b="1"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Nova Cond" panose="020B0506020202020204" pitchFamily="34" charset="0"/>
            </a:endParaRPr>
          </a:p>
          <a:p>
            <a:endParaRPr lang="en-US" dirty="0">
              <a:latin typeface="Arial Nova Cond" panose="020B0506020202020204" pitchFamily="34" charset="0"/>
            </a:endParaRPr>
          </a:p>
        </p:txBody>
      </p:sp>
      <p:pic>
        <p:nvPicPr>
          <p:cNvPr id="5" name="Picture 4">
            <a:extLst>
              <a:ext uri="{FF2B5EF4-FFF2-40B4-BE49-F238E27FC236}">
                <a16:creationId xmlns:a16="http://schemas.microsoft.com/office/drawing/2014/main" id="{C0D5FC53-1740-71F6-CCE8-14B2F7AACAD3}"/>
              </a:ext>
            </a:extLst>
          </p:cNvPr>
          <p:cNvPicPr>
            <a:picLocks noChangeAspect="1"/>
          </p:cNvPicPr>
          <p:nvPr/>
        </p:nvPicPr>
        <p:blipFill>
          <a:blip r:embed="rId3"/>
          <a:stretch>
            <a:fillRect/>
          </a:stretch>
        </p:blipFill>
        <p:spPr>
          <a:xfrm>
            <a:off x="1087825" y="4558819"/>
            <a:ext cx="5008175" cy="1764132"/>
          </a:xfrm>
          <a:prstGeom prst="rect">
            <a:avLst/>
          </a:prstGeom>
        </p:spPr>
      </p:pic>
      <p:pic>
        <p:nvPicPr>
          <p:cNvPr id="9" name="Picture 8">
            <a:extLst>
              <a:ext uri="{FF2B5EF4-FFF2-40B4-BE49-F238E27FC236}">
                <a16:creationId xmlns:a16="http://schemas.microsoft.com/office/drawing/2014/main" id="{94CD2669-4160-7350-4484-DED66347DC6C}"/>
              </a:ext>
            </a:extLst>
          </p:cNvPr>
          <p:cNvPicPr>
            <a:picLocks noChangeAspect="1"/>
          </p:cNvPicPr>
          <p:nvPr/>
        </p:nvPicPr>
        <p:blipFill>
          <a:blip r:embed="rId4"/>
          <a:stretch>
            <a:fillRect/>
          </a:stretch>
        </p:blipFill>
        <p:spPr>
          <a:xfrm>
            <a:off x="6378164" y="1393523"/>
            <a:ext cx="5387476" cy="3740452"/>
          </a:xfrm>
          <a:prstGeom prst="rect">
            <a:avLst/>
          </a:prstGeom>
        </p:spPr>
      </p:pic>
      <p:sp>
        <p:nvSpPr>
          <p:cNvPr id="10" name="Title 9">
            <a:extLst>
              <a:ext uri="{FF2B5EF4-FFF2-40B4-BE49-F238E27FC236}">
                <a16:creationId xmlns:a16="http://schemas.microsoft.com/office/drawing/2014/main" id="{7D9671AD-6194-FDC9-D301-1DB9A23BC4E8}"/>
              </a:ext>
            </a:extLst>
          </p:cNvPr>
          <p:cNvSpPr>
            <a:spLocks noGrp="1"/>
          </p:cNvSpPr>
          <p:nvPr>
            <p:ph type="title"/>
          </p:nvPr>
        </p:nvSpPr>
        <p:spPr>
          <a:xfrm>
            <a:off x="457955" y="1"/>
            <a:ext cx="10515600" cy="1122630"/>
          </a:xfrm>
        </p:spPr>
        <p:txBody>
          <a:bodyPr/>
          <a:lstStyle/>
          <a:p>
            <a:r>
              <a:rPr lang="en-US" b="1" dirty="0">
                <a:solidFill>
                  <a:srgbClr val="00FF00"/>
                </a:solidFill>
                <a:latin typeface="Arial Nova Cond" panose="020B0506020202020204" pitchFamily="34" charset="0"/>
                <a:cs typeface="Arial" panose="020B0604020202020204" pitchFamily="34" charset="0"/>
              </a:rPr>
              <a:t>Self - Unloading</a:t>
            </a:r>
          </a:p>
        </p:txBody>
      </p:sp>
      <p:pic>
        <p:nvPicPr>
          <p:cNvPr id="2" name="Picture 1">
            <a:extLst>
              <a:ext uri="{FF2B5EF4-FFF2-40B4-BE49-F238E27FC236}">
                <a16:creationId xmlns:a16="http://schemas.microsoft.com/office/drawing/2014/main" id="{5CBF5FE9-B8CB-9EC4-E72B-1807FB1CCE39}"/>
              </a:ext>
            </a:extLst>
          </p:cNvPr>
          <p:cNvPicPr>
            <a:picLocks noChangeAspect="1"/>
          </p:cNvPicPr>
          <p:nvPr/>
        </p:nvPicPr>
        <p:blipFill>
          <a:blip r:embed="rId5"/>
          <a:stretch>
            <a:fillRect/>
          </a:stretch>
        </p:blipFill>
        <p:spPr>
          <a:xfrm>
            <a:off x="9125300" y="5564905"/>
            <a:ext cx="2553056" cy="1105054"/>
          </a:xfrm>
          <a:prstGeom prst="rect">
            <a:avLst/>
          </a:prstGeom>
        </p:spPr>
      </p:pic>
    </p:spTree>
    <p:extLst>
      <p:ext uri="{BB962C8B-B14F-4D97-AF65-F5344CB8AC3E}">
        <p14:creationId xmlns:p14="http://schemas.microsoft.com/office/powerpoint/2010/main" val="1165153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D3FDF95-7AF7-6CA5-8E2D-0ABA6E9890B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2AF53FB-969F-B52F-1524-6673FDCFC71E}"/>
              </a:ext>
            </a:extLst>
          </p:cNvPr>
          <p:cNvSpPr txBox="1"/>
          <p:nvPr/>
        </p:nvSpPr>
        <p:spPr>
          <a:xfrm>
            <a:off x="438291" y="1350680"/>
            <a:ext cx="4922569" cy="3908762"/>
          </a:xfrm>
          <a:prstGeom prst="rect">
            <a:avLst/>
          </a:prstGeom>
          <a:noFill/>
        </p:spPr>
        <p:txBody>
          <a:bodyPr wrap="square" rtlCol="0">
            <a:spAutoFit/>
          </a:bodyPr>
          <a:lstStyle/>
          <a:p>
            <a:endParaRPr lang="en-US" sz="1600" b="1" dirty="0">
              <a:solidFill>
                <a:schemeClr val="bg1"/>
              </a:solidFill>
              <a:latin typeface="Arial Nova Cond" panose="020B0506020202020204" pitchFamily="34" charset="0"/>
            </a:endParaRPr>
          </a:p>
          <a:p>
            <a:r>
              <a:rPr lang="en-US" b="1" dirty="0">
                <a:solidFill>
                  <a:schemeClr val="bg1"/>
                </a:solidFill>
                <a:latin typeface="Arial" panose="020B0604020202020204" pitchFamily="34" charset="0"/>
                <a:cs typeface="Arial" panose="020B0604020202020204" pitchFamily="34" charset="0"/>
              </a:rPr>
              <a:t>Hand Carry Information</a:t>
            </a:r>
          </a:p>
          <a:p>
            <a:pPr marL="800100" lvl="1" indent="-3429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Product can be hand carried through main entrance of facility &amp; exhibit hall during move-in &amp; move-out by one individual. </a:t>
            </a:r>
          </a:p>
          <a:p>
            <a:pPr marL="800100" lvl="1" indent="-3429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Hand carried items are defined as small items, such as cartons &amp; packages that weighs less than 300 lbs.</a:t>
            </a:r>
          </a:p>
          <a:p>
            <a:pPr marL="800100" lvl="1" indent="-3429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No commercial dollies are allowed.</a:t>
            </a:r>
          </a:p>
          <a:p>
            <a:endParaRPr lang="en-US" sz="1600" b="1" dirty="0">
              <a:solidFill>
                <a:schemeClr val="bg1"/>
              </a:solidFill>
              <a:latin typeface="Arial Nova Cond" panose="020B0506020202020204" pitchFamily="34" charset="0"/>
            </a:endParaRPr>
          </a:p>
          <a:p>
            <a:endParaRPr lang="en-US" dirty="0">
              <a:solidFill>
                <a:schemeClr val="bg1"/>
              </a:solidFill>
              <a:latin typeface="Arial Nova Cond" panose="020B0506020202020204" pitchFamily="34" charset="0"/>
            </a:endParaRPr>
          </a:p>
          <a:p>
            <a:endParaRPr lang="en-US" dirty="0">
              <a:latin typeface="Arial Nova Cond" panose="020B0506020202020204" pitchFamily="34" charset="0"/>
            </a:endParaRPr>
          </a:p>
        </p:txBody>
      </p:sp>
      <p:sp>
        <p:nvSpPr>
          <p:cNvPr id="4" name="Title 1">
            <a:extLst>
              <a:ext uri="{FF2B5EF4-FFF2-40B4-BE49-F238E27FC236}">
                <a16:creationId xmlns:a16="http://schemas.microsoft.com/office/drawing/2014/main" id="{3AB06B5D-A26B-3753-A51F-8BB11CB1AAA5}"/>
              </a:ext>
            </a:extLst>
          </p:cNvPr>
          <p:cNvSpPr txBox="1">
            <a:spLocks/>
          </p:cNvSpPr>
          <p:nvPr/>
        </p:nvSpPr>
        <p:spPr>
          <a:xfrm>
            <a:off x="767031" y="425167"/>
            <a:ext cx="4922569" cy="12410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latin typeface="Arial Nova Cond" panose="020B0506020202020204" pitchFamily="34" charset="0"/>
                <a:ea typeface="Malgun Gothic" panose="020B0503020000020004" pitchFamily="34" charset="-127"/>
              </a:rPr>
              <a:t>Booth Logistics</a:t>
            </a:r>
          </a:p>
        </p:txBody>
      </p:sp>
      <p:pic>
        <p:nvPicPr>
          <p:cNvPr id="7" name="Picture 6" descr="Logo&#10;&#10;Description automatically generated">
            <a:extLst>
              <a:ext uri="{FF2B5EF4-FFF2-40B4-BE49-F238E27FC236}">
                <a16:creationId xmlns:a16="http://schemas.microsoft.com/office/drawing/2014/main" id="{ECCF55F6-F879-9A70-947E-9181FF8E7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5644" y="5720862"/>
            <a:ext cx="2462445" cy="772013"/>
          </a:xfrm>
          <a:prstGeom prst="rect">
            <a:avLst/>
          </a:prstGeom>
        </p:spPr>
      </p:pic>
      <p:pic>
        <p:nvPicPr>
          <p:cNvPr id="6" name="Picture 5">
            <a:extLst>
              <a:ext uri="{FF2B5EF4-FFF2-40B4-BE49-F238E27FC236}">
                <a16:creationId xmlns:a16="http://schemas.microsoft.com/office/drawing/2014/main" id="{B409EF8D-3346-DDFE-8468-C671EAF690FD}"/>
              </a:ext>
            </a:extLst>
          </p:cNvPr>
          <p:cNvPicPr>
            <a:picLocks noChangeAspect="1"/>
          </p:cNvPicPr>
          <p:nvPr/>
        </p:nvPicPr>
        <p:blipFill>
          <a:blip r:embed="rId4"/>
          <a:stretch>
            <a:fillRect/>
          </a:stretch>
        </p:blipFill>
        <p:spPr>
          <a:xfrm>
            <a:off x="5778260" y="1666966"/>
            <a:ext cx="6085714" cy="1638095"/>
          </a:xfrm>
          <a:prstGeom prst="rect">
            <a:avLst/>
          </a:prstGeom>
        </p:spPr>
      </p:pic>
      <p:pic>
        <p:nvPicPr>
          <p:cNvPr id="8" name="Picture 7">
            <a:extLst>
              <a:ext uri="{FF2B5EF4-FFF2-40B4-BE49-F238E27FC236}">
                <a16:creationId xmlns:a16="http://schemas.microsoft.com/office/drawing/2014/main" id="{337AEB8F-67CF-DA51-482E-F3FE8D9AFA6A}"/>
              </a:ext>
            </a:extLst>
          </p:cNvPr>
          <p:cNvPicPr>
            <a:picLocks noChangeAspect="1"/>
          </p:cNvPicPr>
          <p:nvPr/>
        </p:nvPicPr>
        <p:blipFill>
          <a:blip r:embed="rId5"/>
          <a:stretch>
            <a:fillRect/>
          </a:stretch>
        </p:blipFill>
        <p:spPr>
          <a:xfrm>
            <a:off x="6419850" y="3542837"/>
            <a:ext cx="3916053" cy="1755839"/>
          </a:xfrm>
          <a:prstGeom prst="rect">
            <a:avLst/>
          </a:prstGeom>
        </p:spPr>
      </p:pic>
      <p:pic>
        <p:nvPicPr>
          <p:cNvPr id="5" name="Picture 4">
            <a:extLst>
              <a:ext uri="{FF2B5EF4-FFF2-40B4-BE49-F238E27FC236}">
                <a16:creationId xmlns:a16="http://schemas.microsoft.com/office/drawing/2014/main" id="{F4E5E009-84CE-C8E3-5ACF-846195F57137}"/>
              </a:ext>
            </a:extLst>
          </p:cNvPr>
          <p:cNvPicPr>
            <a:picLocks noChangeAspect="1"/>
          </p:cNvPicPr>
          <p:nvPr/>
        </p:nvPicPr>
        <p:blipFill>
          <a:blip r:embed="rId6"/>
          <a:stretch>
            <a:fillRect/>
          </a:stretch>
        </p:blipFill>
        <p:spPr>
          <a:xfrm>
            <a:off x="9125300" y="5564905"/>
            <a:ext cx="2553056" cy="1105054"/>
          </a:xfrm>
          <a:prstGeom prst="rect">
            <a:avLst/>
          </a:prstGeom>
        </p:spPr>
      </p:pic>
      <p:sp>
        <p:nvSpPr>
          <p:cNvPr id="10" name="Title 9">
            <a:extLst>
              <a:ext uri="{FF2B5EF4-FFF2-40B4-BE49-F238E27FC236}">
                <a16:creationId xmlns:a16="http://schemas.microsoft.com/office/drawing/2014/main" id="{73128501-68B4-3419-4263-2C7CA0E60899}"/>
              </a:ext>
            </a:extLst>
          </p:cNvPr>
          <p:cNvSpPr>
            <a:spLocks noGrp="1"/>
          </p:cNvSpPr>
          <p:nvPr>
            <p:ph type="title"/>
          </p:nvPr>
        </p:nvSpPr>
        <p:spPr>
          <a:xfrm>
            <a:off x="636180" y="145096"/>
            <a:ext cx="10515600" cy="1325563"/>
          </a:xfrm>
        </p:spPr>
        <p:txBody>
          <a:bodyPr>
            <a:normAutofit/>
          </a:bodyPr>
          <a:lstStyle/>
          <a:p>
            <a:r>
              <a:rPr lang="en-US" sz="5400" b="1" dirty="0">
                <a:solidFill>
                  <a:srgbClr val="00FF00"/>
                </a:solidFill>
                <a:latin typeface="Arial Nova Cond" panose="020B0506020202020204" pitchFamily="34" charset="0"/>
              </a:rPr>
              <a:t>Move-In / Hand Carry</a:t>
            </a:r>
          </a:p>
        </p:txBody>
      </p:sp>
    </p:spTree>
    <p:extLst>
      <p:ext uri="{BB962C8B-B14F-4D97-AF65-F5344CB8AC3E}">
        <p14:creationId xmlns:p14="http://schemas.microsoft.com/office/powerpoint/2010/main" val="3931113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686789-C1FD-F156-69B3-7B6303A518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FF7D7D-DC13-4C48-5ABE-293D68990634}"/>
              </a:ext>
            </a:extLst>
          </p:cNvPr>
          <p:cNvSpPr>
            <a:spLocks noGrp="1"/>
          </p:cNvSpPr>
          <p:nvPr>
            <p:ph type="title"/>
          </p:nvPr>
        </p:nvSpPr>
        <p:spPr>
          <a:xfrm>
            <a:off x="708418" y="422694"/>
            <a:ext cx="10515600" cy="1325563"/>
          </a:xfrm>
        </p:spPr>
        <p:txBody>
          <a:bodyPr/>
          <a:lstStyle/>
          <a:p>
            <a:r>
              <a:rPr lang="en-US" b="1" dirty="0">
                <a:solidFill>
                  <a:srgbClr val="00FF00"/>
                </a:solidFill>
                <a:latin typeface="Arial" panose="020B0604020202020204" pitchFamily="34" charset="0"/>
                <a:cs typeface="Arial" panose="020B0604020202020204" pitchFamily="34" charset="0"/>
              </a:rPr>
              <a:t>Food Sampling &amp; </a:t>
            </a:r>
            <a:br>
              <a:rPr lang="en-US" b="1" dirty="0">
                <a:solidFill>
                  <a:srgbClr val="00FF00"/>
                </a:solidFill>
                <a:latin typeface="Arial" panose="020B0604020202020204" pitchFamily="34" charset="0"/>
                <a:cs typeface="Arial" panose="020B0604020202020204" pitchFamily="34" charset="0"/>
              </a:rPr>
            </a:br>
            <a:r>
              <a:rPr lang="en-US" b="1" dirty="0">
                <a:solidFill>
                  <a:srgbClr val="00FF00"/>
                </a:solidFill>
                <a:latin typeface="Arial" panose="020B0604020202020204" pitchFamily="34" charset="0"/>
                <a:cs typeface="Arial" panose="020B0604020202020204" pitchFamily="34" charset="0"/>
              </a:rPr>
              <a:t>Exhibitor Handwashing Stations</a:t>
            </a:r>
          </a:p>
        </p:txBody>
      </p:sp>
      <p:pic>
        <p:nvPicPr>
          <p:cNvPr id="3" name="Picture 2" descr="Logo&#10;&#10;Description automatically generated">
            <a:extLst>
              <a:ext uri="{FF2B5EF4-FFF2-40B4-BE49-F238E27FC236}">
                <a16:creationId xmlns:a16="http://schemas.microsoft.com/office/drawing/2014/main" id="{B7888262-215E-1433-9628-095C0E6BA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5284" y="5699243"/>
            <a:ext cx="2462445" cy="772013"/>
          </a:xfrm>
          <a:prstGeom prst="rect">
            <a:avLst/>
          </a:prstGeom>
        </p:spPr>
      </p:pic>
      <p:sp>
        <p:nvSpPr>
          <p:cNvPr id="7" name="TextBox 6">
            <a:extLst>
              <a:ext uri="{FF2B5EF4-FFF2-40B4-BE49-F238E27FC236}">
                <a16:creationId xmlns:a16="http://schemas.microsoft.com/office/drawing/2014/main" id="{7DA90247-356B-5E0F-9C2E-FE895C6BBF3B}"/>
              </a:ext>
            </a:extLst>
          </p:cNvPr>
          <p:cNvSpPr txBox="1"/>
          <p:nvPr/>
        </p:nvSpPr>
        <p:spPr>
          <a:xfrm>
            <a:off x="838200" y="1838969"/>
            <a:ext cx="8130746" cy="4247317"/>
          </a:xfrm>
          <a:prstGeom prst="rect">
            <a:avLst/>
          </a:prstGeom>
          <a:noFill/>
        </p:spPr>
        <p:txBody>
          <a:bodyPr wrap="square">
            <a:spAutoFit/>
          </a:bodyPr>
          <a:lstStyle/>
          <a:p>
            <a:r>
              <a:rPr lang="en-US"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IMPORTANT:</a:t>
            </a:r>
          </a:p>
          <a:p>
            <a:r>
              <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ALL EXHIBITORS </a:t>
            </a:r>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sampling food or beverages or cooking are required to submit the “Food and Beverage Sampling / On Site Food Preparation Approval Form” </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for </a:t>
            </a:r>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approval </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by </a:t>
            </a:r>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Sodexo</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Live! </a:t>
            </a:r>
            <a:r>
              <a:rPr lang="en-US" dirty="0">
                <a:solidFill>
                  <a:srgbClr val="00FF00"/>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Food Sampling &amp; Cooking Approval Form</a:t>
            </a:r>
            <a:endParaRPr lang="en-US" dirty="0">
              <a:solidFill>
                <a:srgbClr val="00FF00"/>
              </a:solidFill>
              <a:latin typeface="Arial" panose="020B0604020202020204" pitchFamily="34" charset="0"/>
              <a:ea typeface="Calibri" panose="020F0502020204030204" pitchFamily="34" charset="0"/>
              <a:cs typeface="Arial" panose="020B0604020202020204" pitchFamily="34" charset="0"/>
            </a:endParaRPr>
          </a:p>
          <a:p>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In addition, exhibitors sampling food and beverage products are </a:t>
            </a:r>
            <a:r>
              <a:rPr lang="en-US" sz="18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required</a:t>
            </a:r>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 to have a hand washing/sanitation kit in their booth. Handwashing Kits are available for rent through Sodexo or you can bring your own. If you are distributing manufactured</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sealed samples, you are not required to have a handwashing kit. </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There </a:t>
            </a: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WILL</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be staff from Southern Nevada Health Department monitoring the floor and exhibitors for compliance. Rules &amp; regulations are updated each year so </a:t>
            </a: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PLEASE READ </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through the guidelines for 2026.</a:t>
            </a:r>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dirty="0">
              <a:solidFill>
                <a:schemeClr val="bg1"/>
              </a:solidFill>
              <a:latin typeface="Arial" panose="020B0604020202020204" pitchFamily="34" charset="0"/>
              <a:cs typeface="Arial" panose="020B0604020202020204" pitchFamily="34" charset="0"/>
            </a:endParaRPr>
          </a:p>
        </p:txBody>
      </p:sp>
      <p:pic>
        <p:nvPicPr>
          <p:cNvPr id="9" name="Picture 8" descr="A yellow water dispenser on a stool&#10;&#10;Description automatically generated">
            <a:extLst>
              <a:ext uri="{FF2B5EF4-FFF2-40B4-BE49-F238E27FC236}">
                <a16:creationId xmlns:a16="http://schemas.microsoft.com/office/drawing/2014/main" id="{ED6BD033-B33C-EE14-AA1F-90A927249DCC}"/>
              </a:ext>
            </a:extLst>
          </p:cNvPr>
          <p:cNvPicPr>
            <a:picLocks noChangeAspect="1"/>
          </p:cNvPicPr>
          <p:nvPr/>
        </p:nvPicPr>
        <p:blipFill>
          <a:blip r:embed="rId5"/>
          <a:stretch>
            <a:fillRect/>
          </a:stretch>
        </p:blipFill>
        <p:spPr>
          <a:xfrm>
            <a:off x="9664204" y="442840"/>
            <a:ext cx="2014152" cy="5057700"/>
          </a:xfrm>
          <a:prstGeom prst="rect">
            <a:avLst/>
          </a:prstGeom>
        </p:spPr>
      </p:pic>
      <p:pic>
        <p:nvPicPr>
          <p:cNvPr id="4" name="Picture 3">
            <a:extLst>
              <a:ext uri="{FF2B5EF4-FFF2-40B4-BE49-F238E27FC236}">
                <a16:creationId xmlns:a16="http://schemas.microsoft.com/office/drawing/2014/main" id="{699AAA83-FDA6-35BD-2D45-6DDD45032D29}"/>
              </a:ext>
            </a:extLst>
          </p:cNvPr>
          <p:cNvPicPr>
            <a:picLocks noChangeAspect="1"/>
          </p:cNvPicPr>
          <p:nvPr/>
        </p:nvPicPr>
        <p:blipFill>
          <a:blip r:embed="rId6"/>
          <a:stretch>
            <a:fillRect/>
          </a:stretch>
        </p:blipFill>
        <p:spPr>
          <a:xfrm>
            <a:off x="9125300" y="5564905"/>
            <a:ext cx="2553056" cy="1105054"/>
          </a:xfrm>
          <a:prstGeom prst="rect">
            <a:avLst/>
          </a:prstGeom>
        </p:spPr>
      </p:pic>
    </p:spTree>
    <p:extLst>
      <p:ext uri="{BB962C8B-B14F-4D97-AF65-F5344CB8AC3E}">
        <p14:creationId xmlns:p14="http://schemas.microsoft.com/office/powerpoint/2010/main" val="3400036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4DC7263-78F7-6C7D-C1C6-3A3D41FFFD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80A4B2-87B5-4344-1736-187A8FED303D}"/>
              </a:ext>
            </a:extLst>
          </p:cNvPr>
          <p:cNvSpPr>
            <a:spLocks noGrp="1"/>
          </p:cNvSpPr>
          <p:nvPr>
            <p:ph type="title"/>
          </p:nvPr>
        </p:nvSpPr>
        <p:spPr>
          <a:xfrm>
            <a:off x="257628" y="331977"/>
            <a:ext cx="4882978" cy="1325563"/>
          </a:xfrm>
        </p:spPr>
        <p:txBody>
          <a:bodyPr>
            <a:normAutofit fontScale="90000"/>
          </a:bodyPr>
          <a:lstStyle/>
          <a:p>
            <a:r>
              <a:rPr lang="en-US" b="1" dirty="0">
                <a:solidFill>
                  <a:srgbClr val="FF0000"/>
                </a:solidFill>
                <a:latin typeface="Arial Nova Cond" panose="020B0506020202020204" pitchFamily="34" charset="0"/>
              </a:rPr>
              <a:t>Handwashing Station Fill Areas &amp; Dishwashing Stations</a:t>
            </a:r>
          </a:p>
        </p:txBody>
      </p:sp>
      <p:sp>
        <p:nvSpPr>
          <p:cNvPr id="6" name="TextBox 5">
            <a:extLst>
              <a:ext uri="{FF2B5EF4-FFF2-40B4-BE49-F238E27FC236}">
                <a16:creationId xmlns:a16="http://schemas.microsoft.com/office/drawing/2014/main" id="{5ECEC265-FBDC-57F1-01B8-3B0EE72D36BC}"/>
              </a:ext>
            </a:extLst>
          </p:cNvPr>
          <p:cNvSpPr txBox="1"/>
          <p:nvPr/>
        </p:nvSpPr>
        <p:spPr>
          <a:xfrm>
            <a:off x="319314" y="1960886"/>
            <a:ext cx="4717143" cy="4247317"/>
          </a:xfrm>
          <a:prstGeom prst="rect">
            <a:avLst/>
          </a:prstGeom>
          <a:noFill/>
        </p:spPr>
        <p:txBody>
          <a:bodyPr wrap="square" rtlCol="0">
            <a:spAutoFit/>
          </a:bodyPr>
          <a:lstStyle/>
          <a:p>
            <a:r>
              <a:rPr lang="en-US" sz="1800" dirty="0">
                <a:solidFill>
                  <a:schemeClr val="bg1"/>
                </a:solidFill>
                <a:effectLst/>
                <a:latin typeface="Arial Nova Cond" panose="020B0506020202020204" pitchFamily="34" charset="0"/>
                <a:ea typeface="Calibri" panose="020F0502020204030204" pitchFamily="34" charset="0"/>
                <a:cs typeface="Arial" panose="020B0604020202020204" pitchFamily="34" charset="0"/>
              </a:rPr>
              <a:t>There are (4) Dishwashing stations </a:t>
            </a:r>
            <a:r>
              <a:rPr lang="en-US" dirty="0">
                <a:solidFill>
                  <a:schemeClr val="bg1"/>
                </a:solidFill>
                <a:latin typeface="Arial Nova Cond" panose="020B0506020202020204" pitchFamily="34" charset="0"/>
                <a:ea typeface="Calibri" panose="020F0502020204030204" pitchFamily="34" charset="0"/>
                <a:cs typeface="Arial" panose="020B0604020202020204" pitchFamily="34" charset="0"/>
              </a:rPr>
              <a:t>with grease </a:t>
            </a:r>
            <a:r>
              <a:rPr lang="en-US" sz="1800" dirty="0">
                <a:solidFill>
                  <a:schemeClr val="bg1"/>
                </a:solidFill>
                <a:effectLst/>
                <a:latin typeface="Arial Nova Cond" panose="020B0506020202020204" pitchFamily="34" charset="0"/>
                <a:ea typeface="Calibri" panose="020F0502020204030204" pitchFamily="34" charset="0"/>
                <a:cs typeface="Arial" panose="020B0604020202020204" pitchFamily="34" charset="0"/>
              </a:rPr>
              <a:t>  disposal available for exhibitor use. See floor plan for specific locations. </a:t>
            </a:r>
          </a:p>
          <a:p>
            <a:endParaRPr lang="en-US" dirty="0">
              <a:solidFill>
                <a:schemeClr val="bg1"/>
              </a:solidFill>
              <a:latin typeface="Arial Nova Cond" panose="020B0506020202020204" pitchFamily="34" charset="0"/>
              <a:ea typeface="Calibri" panose="020F0502020204030204" pitchFamily="34" charset="0"/>
              <a:cs typeface="Arial" panose="020B0604020202020204" pitchFamily="34" charset="0"/>
            </a:endParaRPr>
          </a:p>
          <a:p>
            <a:r>
              <a:rPr lang="en-US" sz="1800" dirty="0">
                <a:solidFill>
                  <a:schemeClr val="bg1"/>
                </a:solidFill>
                <a:effectLst/>
                <a:latin typeface="Arial Nova Cond" panose="020B0506020202020204" pitchFamily="34" charset="0"/>
                <a:ea typeface="Calibri" panose="020F0502020204030204" pitchFamily="34" charset="0"/>
                <a:cs typeface="Arial" panose="020B0604020202020204" pitchFamily="34" charset="0"/>
              </a:rPr>
              <a:t>Exhibitors </a:t>
            </a:r>
            <a:r>
              <a:rPr lang="en-US" dirty="0">
                <a:solidFill>
                  <a:schemeClr val="bg1"/>
                </a:solidFill>
                <a:latin typeface="Arial Nova Cond" panose="020B0506020202020204" pitchFamily="34" charset="0"/>
                <a:ea typeface="Calibri" panose="020F0502020204030204" pitchFamily="34" charset="0"/>
                <a:cs typeface="Arial" panose="020B0604020202020204" pitchFamily="34" charset="0"/>
              </a:rPr>
              <a:t>renting </a:t>
            </a:r>
            <a:r>
              <a:rPr lang="en-US" sz="1800" dirty="0">
                <a:solidFill>
                  <a:schemeClr val="bg1"/>
                </a:solidFill>
                <a:effectLst/>
                <a:latin typeface="Arial Nova Cond" panose="020B0506020202020204" pitchFamily="34" charset="0"/>
                <a:ea typeface="Calibri" panose="020F0502020204030204" pitchFamily="34" charset="0"/>
                <a:cs typeface="Arial" panose="020B0604020202020204" pitchFamily="34" charset="0"/>
              </a:rPr>
              <a:t>handwashing kits through Sodexo can be pick them up, onsite, at the W4 Pantry behind the Demo Area Booth 3147 </a:t>
            </a:r>
            <a:r>
              <a:rPr lang="en-US" dirty="0">
                <a:solidFill>
                  <a:schemeClr val="bg1"/>
                </a:solidFill>
                <a:latin typeface="Arial Nova Cond" panose="020B0506020202020204" pitchFamily="34" charset="0"/>
                <a:ea typeface="Calibri" panose="020F0502020204030204" pitchFamily="34" charset="0"/>
                <a:cs typeface="Arial" panose="020B0604020202020204" pitchFamily="34" charset="0"/>
              </a:rPr>
              <a:t>or</a:t>
            </a:r>
            <a:r>
              <a:rPr lang="en-US" sz="1800" dirty="0">
                <a:solidFill>
                  <a:schemeClr val="bg1"/>
                </a:solidFill>
                <a:effectLst/>
                <a:latin typeface="Arial Nova Cond" panose="020B0506020202020204" pitchFamily="34" charset="0"/>
                <a:ea typeface="Calibri" panose="020F0502020204030204" pitchFamily="34" charset="0"/>
                <a:cs typeface="Arial" panose="020B0604020202020204" pitchFamily="34" charset="0"/>
              </a:rPr>
              <a:t> </a:t>
            </a:r>
            <a:r>
              <a:rPr lang="en-US" dirty="0">
                <a:solidFill>
                  <a:schemeClr val="bg1"/>
                </a:solidFill>
                <a:latin typeface="Arial Nova Cond" panose="020B0506020202020204" pitchFamily="34" charset="0"/>
                <a:ea typeface="Calibri" panose="020F0502020204030204" pitchFamily="34" charset="0"/>
                <a:cs typeface="Arial" panose="020B0604020202020204" pitchFamily="34" charset="0"/>
              </a:rPr>
              <a:t>W2</a:t>
            </a:r>
            <a:r>
              <a:rPr lang="en-US" sz="1800" dirty="0">
                <a:solidFill>
                  <a:schemeClr val="bg1"/>
                </a:solidFill>
                <a:effectLst/>
                <a:latin typeface="Arial Nova Cond" panose="020B0506020202020204" pitchFamily="34" charset="0"/>
                <a:ea typeface="Calibri" panose="020F0502020204030204" pitchFamily="34" charset="0"/>
                <a:cs typeface="Arial" panose="020B0604020202020204" pitchFamily="34" charset="0"/>
              </a:rPr>
              <a:t> Pantry behind Booth #1382 Gold Coast. These locations also have ice for purchase. See floor plan for hours of operation.</a:t>
            </a:r>
          </a:p>
          <a:p>
            <a:endParaRPr lang="en-US" dirty="0">
              <a:solidFill>
                <a:schemeClr val="bg1"/>
              </a:solidFill>
              <a:latin typeface="Arial Nova Cond" panose="020B0506020202020204" pitchFamily="34" charset="0"/>
              <a:cs typeface="Arial" panose="020B0604020202020204" pitchFamily="34" charset="0"/>
            </a:endParaRPr>
          </a:p>
          <a:p>
            <a:r>
              <a:rPr lang="en-US" dirty="0">
                <a:solidFill>
                  <a:schemeClr val="bg1"/>
                </a:solidFill>
                <a:latin typeface="Arial Nova Cond" panose="020B0506020202020204" pitchFamily="34" charset="0"/>
                <a:cs typeface="Arial" panose="020B0604020202020204" pitchFamily="34" charset="0"/>
              </a:rPr>
              <a:t>Hot water fill stations will be available to all exhibitors to fill their 5-gallon supply tank at each  dishwashing station location.   </a:t>
            </a:r>
          </a:p>
          <a:p>
            <a:endParaRPr lang="en-US" dirty="0">
              <a:latin typeface="Arial Nova Cond" panose="020B0506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861162D-D530-438E-B533-0F7361FF1CE2}"/>
              </a:ext>
            </a:extLst>
          </p:cNvPr>
          <p:cNvPicPr>
            <a:picLocks noChangeAspect="1"/>
          </p:cNvPicPr>
          <p:nvPr/>
        </p:nvPicPr>
        <p:blipFill>
          <a:blip r:embed="rId3"/>
          <a:stretch>
            <a:fillRect/>
          </a:stretch>
        </p:blipFill>
        <p:spPr>
          <a:xfrm>
            <a:off x="3080411" y="5853184"/>
            <a:ext cx="2270653" cy="982820"/>
          </a:xfrm>
          <a:prstGeom prst="rect">
            <a:avLst/>
          </a:prstGeom>
        </p:spPr>
      </p:pic>
      <p:pic>
        <p:nvPicPr>
          <p:cNvPr id="8" name="Picture 7">
            <a:extLst>
              <a:ext uri="{FF2B5EF4-FFF2-40B4-BE49-F238E27FC236}">
                <a16:creationId xmlns:a16="http://schemas.microsoft.com/office/drawing/2014/main" id="{858F396F-835C-0119-7095-306A80AE1CBE}"/>
              </a:ext>
            </a:extLst>
          </p:cNvPr>
          <p:cNvPicPr>
            <a:picLocks noChangeAspect="1"/>
          </p:cNvPicPr>
          <p:nvPr/>
        </p:nvPicPr>
        <p:blipFill>
          <a:blip r:embed="rId4"/>
          <a:stretch>
            <a:fillRect/>
          </a:stretch>
        </p:blipFill>
        <p:spPr>
          <a:xfrm>
            <a:off x="5570473" y="158535"/>
            <a:ext cx="6546438" cy="6394666"/>
          </a:xfrm>
          <a:prstGeom prst="rect">
            <a:avLst/>
          </a:prstGeom>
        </p:spPr>
      </p:pic>
    </p:spTree>
    <p:extLst>
      <p:ext uri="{BB962C8B-B14F-4D97-AF65-F5344CB8AC3E}">
        <p14:creationId xmlns:p14="http://schemas.microsoft.com/office/powerpoint/2010/main" val="2979330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499808-F168-9FC4-5D48-728AB390EA3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2411FFE-BAA2-3D3E-FBA8-0AAFD15CE8E2}"/>
              </a:ext>
            </a:extLst>
          </p:cNvPr>
          <p:cNvSpPr txBox="1">
            <a:spLocks/>
          </p:cNvSpPr>
          <p:nvPr/>
        </p:nvSpPr>
        <p:spPr>
          <a:xfrm>
            <a:off x="767031" y="425167"/>
            <a:ext cx="55646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rial Nova Cond" panose="020B0506020202020204" pitchFamily="34" charset="0"/>
                <a:ea typeface="Malgun Gothic" panose="020B0503020000020004" pitchFamily="34" charset="-127"/>
              </a:rPr>
              <a:t>Pizza Expo Mobile App</a:t>
            </a:r>
            <a:endParaRPr lang="en-US" sz="3200" b="1" dirty="0">
              <a:solidFill>
                <a:srgbClr val="FF0000"/>
              </a:solidFill>
              <a:latin typeface="Arial Nova Cond" panose="020B0506020202020204" pitchFamily="34" charset="0"/>
              <a:ea typeface="Malgun Gothic" panose="020B0503020000020004" pitchFamily="34" charset="-127"/>
            </a:endParaRPr>
          </a:p>
        </p:txBody>
      </p:sp>
      <p:pic>
        <p:nvPicPr>
          <p:cNvPr id="6" name="Picture 5">
            <a:extLst>
              <a:ext uri="{FF2B5EF4-FFF2-40B4-BE49-F238E27FC236}">
                <a16:creationId xmlns:a16="http://schemas.microsoft.com/office/drawing/2014/main" id="{2FBAFF07-BC58-F4F8-9947-E90311F80EA3}"/>
              </a:ext>
            </a:extLst>
          </p:cNvPr>
          <p:cNvPicPr>
            <a:picLocks noChangeAspect="1"/>
          </p:cNvPicPr>
          <p:nvPr/>
        </p:nvPicPr>
        <p:blipFill>
          <a:blip r:embed="rId3"/>
          <a:stretch>
            <a:fillRect/>
          </a:stretch>
        </p:blipFill>
        <p:spPr>
          <a:xfrm>
            <a:off x="9322106" y="5524265"/>
            <a:ext cx="2553056" cy="1105054"/>
          </a:xfrm>
          <a:prstGeom prst="rect">
            <a:avLst/>
          </a:prstGeom>
        </p:spPr>
      </p:pic>
      <p:sp>
        <p:nvSpPr>
          <p:cNvPr id="7" name="Title 6">
            <a:extLst>
              <a:ext uri="{FF2B5EF4-FFF2-40B4-BE49-F238E27FC236}">
                <a16:creationId xmlns:a16="http://schemas.microsoft.com/office/drawing/2014/main" id="{B6E457C2-2A1C-550F-165E-130F094A2677}"/>
              </a:ext>
            </a:extLst>
          </p:cNvPr>
          <p:cNvSpPr>
            <a:spLocks noGrp="1"/>
          </p:cNvSpPr>
          <p:nvPr>
            <p:ph type="title"/>
          </p:nvPr>
        </p:nvSpPr>
        <p:spPr/>
        <p:txBody>
          <a:bodyPr/>
          <a:lstStyle/>
          <a:p>
            <a:r>
              <a:rPr lang="en-US" b="1" dirty="0">
                <a:solidFill>
                  <a:srgbClr val="00FF00"/>
                </a:solidFill>
                <a:latin typeface="Arial" panose="020B0604020202020204" pitchFamily="34" charset="0"/>
                <a:cs typeface="Arial" panose="020B0604020202020204" pitchFamily="34" charset="0"/>
              </a:rPr>
              <a:t>Download the Mobile App</a:t>
            </a:r>
          </a:p>
        </p:txBody>
      </p:sp>
      <p:pic>
        <p:nvPicPr>
          <p:cNvPr id="12" name="Picture 11">
            <a:extLst>
              <a:ext uri="{FF2B5EF4-FFF2-40B4-BE49-F238E27FC236}">
                <a16:creationId xmlns:a16="http://schemas.microsoft.com/office/drawing/2014/main" id="{B4546864-CA3A-DA33-C2FD-1F3079BF89F9}"/>
              </a:ext>
            </a:extLst>
          </p:cNvPr>
          <p:cNvPicPr>
            <a:picLocks noChangeAspect="1"/>
          </p:cNvPicPr>
          <p:nvPr/>
        </p:nvPicPr>
        <p:blipFill>
          <a:blip r:embed="rId4"/>
          <a:stretch>
            <a:fillRect/>
          </a:stretch>
        </p:blipFill>
        <p:spPr>
          <a:xfrm>
            <a:off x="2548709" y="1574624"/>
            <a:ext cx="4766492" cy="5054695"/>
          </a:xfrm>
          <a:prstGeom prst="rect">
            <a:avLst/>
          </a:prstGeom>
        </p:spPr>
      </p:pic>
    </p:spTree>
    <p:extLst>
      <p:ext uri="{BB962C8B-B14F-4D97-AF65-F5344CB8AC3E}">
        <p14:creationId xmlns:p14="http://schemas.microsoft.com/office/powerpoint/2010/main" val="2155925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062239-D128-4DD9-A8CB-6DCA82250793}"/>
              </a:ext>
            </a:extLst>
          </p:cNvPr>
          <p:cNvSpPr>
            <a:spLocks noGrp="1"/>
          </p:cNvSpPr>
          <p:nvPr>
            <p:ph type="title"/>
          </p:nvPr>
        </p:nvSpPr>
        <p:spPr>
          <a:xfrm>
            <a:off x="7800976" y="528905"/>
            <a:ext cx="4391024" cy="1323439"/>
          </a:xfrm>
        </p:spPr>
        <p:txBody>
          <a:bodyPr vert="horz" lIns="91440" tIns="45720" rIns="91440" bIns="45720" rtlCol="0" anchor="t">
            <a:normAutofit/>
          </a:bodyPr>
          <a:lstStyle/>
          <a:p>
            <a:r>
              <a:rPr lang="en-US" sz="4000" b="1" kern="1200" dirty="0">
                <a:solidFill>
                  <a:schemeClr val="bg1"/>
                </a:solidFill>
                <a:latin typeface="+mj-lt"/>
                <a:ea typeface="+mj-ea"/>
                <a:cs typeface="+mj-cs"/>
              </a:rPr>
              <a:t>AGENDA</a:t>
            </a:r>
          </a:p>
        </p:txBody>
      </p:sp>
      <p:grpSp>
        <p:nvGrpSpPr>
          <p:cNvPr id="52" name="Group 51">
            <a:extLst>
              <a:ext uri="{FF2B5EF4-FFF2-40B4-BE49-F238E27FC236}">
                <a16:creationId xmlns:a16="http://schemas.microsoft.com/office/drawing/2014/main" id="{CC09AFE8-9934-40C0-A058-4008A3B197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160" y="1498600"/>
            <a:ext cx="5260976" cy="4707593"/>
            <a:chOff x="6096000" y="841376"/>
            <a:chExt cx="5260976" cy="4707593"/>
          </a:xfrm>
          <a:effectLst>
            <a:outerShdw blurRad="381000" dist="152400" dir="5400000" algn="ctr" rotWithShape="0">
              <a:srgbClr val="000000">
                <a:alpha val="10000"/>
              </a:srgbClr>
            </a:outerShdw>
          </a:effectLst>
        </p:grpSpPr>
        <p:grpSp>
          <p:nvGrpSpPr>
            <p:cNvPr id="53" name="Group 52">
              <a:extLst>
                <a:ext uri="{FF2B5EF4-FFF2-40B4-BE49-F238E27FC236}">
                  <a16:creationId xmlns:a16="http://schemas.microsoft.com/office/drawing/2014/main" id="{23588ED6-49C5-4EAF-BBCE-DB6B4184D36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57" name="Freeform: Shape 56">
                <a:extLst>
                  <a:ext uri="{FF2B5EF4-FFF2-40B4-BE49-F238E27FC236}">
                    <a16:creationId xmlns:a16="http://schemas.microsoft.com/office/drawing/2014/main" id="{0149B80A-4A62-4495-AE87-F32755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38C3DC5-5887-49A9-AABB-A9772488F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4" name="Group 53">
              <a:extLst>
                <a:ext uri="{FF2B5EF4-FFF2-40B4-BE49-F238E27FC236}">
                  <a16:creationId xmlns:a16="http://schemas.microsoft.com/office/drawing/2014/main" id="{5BD695E1-00AC-49AE-93BF-22000734A8F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55" name="Freeform: Shape 54">
                <a:extLst>
                  <a:ext uri="{FF2B5EF4-FFF2-40B4-BE49-F238E27FC236}">
                    <a16:creationId xmlns:a16="http://schemas.microsoft.com/office/drawing/2014/main" id="{F721D808-B8BC-4568-A927-12BC276F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55">
                <a:extLst>
                  <a:ext uri="{FF2B5EF4-FFF2-40B4-BE49-F238E27FC236}">
                    <a16:creationId xmlns:a16="http://schemas.microsoft.com/office/drawing/2014/main" id="{7B2886F6-DE07-47C7-840F-22CD86C0D1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3" name="TextBox 2">
            <a:extLst>
              <a:ext uri="{FF2B5EF4-FFF2-40B4-BE49-F238E27FC236}">
                <a16:creationId xmlns:a16="http://schemas.microsoft.com/office/drawing/2014/main" id="{93A5E49D-3EDA-41A8-BAB0-AC8ADC89F0B5}"/>
              </a:ext>
            </a:extLst>
          </p:cNvPr>
          <p:cNvSpPr txBox="1"/>
          <p:nvPr/>
        </p:nvSpPr>
        <p:spPr>
          <a:xfrm>
            <a:off x="6660183" y="1190624"/>
            <a:ext cx="4391024" cy="3049914"/>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dirty="0">
                <a:solidFill>
                  <a:schemeClr val="bg1">
                    <a:alpha val="80000"/>
                  </a:schemeClr>
                </a:solidFill>
                <a:latin typeface="Arial Nova Cond" panose="020B0506020202020204" pitchFamily="34" charset="0"/>
              </a:rPr>
              <a:t>Welcome (Introduction) – (Bill Oakley, Group Show Director)</a:t>
            </a:r>
          </a:p>
          <a:p>
            <a:pPr marL="285750" indent="-228600">
              <a:lnSpc>
                <a:spcPct val="90000"/>
              </a:lnSpc>
              <a:spcAft>
                <a:spcPts val="600"/>
              </a:spcAft>
              <a:buFont typeface="Arial" panose="020B0604020202020204" pitchFamily="34" charset="0"/>
              <a:buChar char="•"/>
            </a:pPr>
            <a:r>
              <a:rPr lang="en-US" dirty="0">
                <a:solidFill>
                  <a:schemeClr val="bg1">
                    <a:alpha val="80000"/>
                  </a:schemeClr>
                </a:solidFill>
                <a:latin typeface="Arial Nova Cond" panose="020B0506020202020204" pitchFamily="34" charset="0"/>
              </a:rPr>
              <a:t>Show Overview (Suzanne Gregory, Operations Director)</a:t>
            </a:r>
          </a:p>
          <a:p>
            <a:pPr marL="342900" indent="-285750">
              <a:lnSpc>
                <a:spcPct val="90000"/>
              </a:lnSpc>
              <a:spcAft>
                <a:spcPts val="600"/>
              </a:spcAft>
              <a:buFont typeface="Arial" panose="020B0604020202020204" pitchFamily="34" charset="0"/>
              <a:buChar char="•"/>
            </a:pPr>
            <a:r>
              <a:rPr lang="en-US" dirty="0">
                <a:solidFill>
                  <a:schemeClr val="bg1">
                    <a:alpha val="80000"/>
                  </a:schemeClr>
                </a:solidFill>
                <a:latin typeface="Arial Nova Cond" panose="020B0506020202020204" pitchFamily="34" charset="0"/>
              </a:rPr>
              <a:t>Venue Map/ Transportation</a:t>
            </a:r>
          </a:p>
          <a:p>
            <a:pPr marL="285750" indent="-228600">
              <a:lnSpc>
                <a:spcPct val="90000"/>
              </a:lnSpc>
              <a:spcAft>
                <a:spcPts val="600"/>
              </a:spcAft>
              <a:buFont typeface="Arial" panose="020B0604020202020204" pitchFamily="34" charset="0"/>
              <a:buChar char="•"/>
            </a:pPr>
            <a:r>
              <a:rPr lang="en-US" dirty="0">
                <a:solidFill>
                  <a:schemeClr val="bg1">
                    <a:alpha val="80000"/>
                  </a:schemeClr>
                </a:solidFill>
                <a:latin typeface="Arial Nova Cond" panose="020B0506020202020204" pitchFamily="34" charset="0"/>
              </a:rPr>
              <a:t> Show Schedule</a:t>
            </a:r>
          </a:p>
          <a:p>
            <a:pPr marL="285750" indent="-228600">
              <a:lnSpc>
                <a:spcPct val="90000"/>
              </a:lnSpc>
              <a:spcAft>
                <a:spcPts val="600"/>
              </a:spcAft>
              <a:buFont typeface="Arial" panose="020B0604020202020204" pitchFamily="34" charset="0"/>
              <a:buChar char="•"/>
            </a:pPr>
            <a:r>
              <a:rPr lang="en-US" dirty="0">
                <a:solidFill>
                  <a:schemeClr val="bg1">
                    <a:alpha val="80000"/>
                  </a:schemeClr>
                </a:solidFill>
                <a:latin typeface="Arial Nova Cond" panose="020B0506020202020204" pitchFamily="34" charset="0"/>
              </a:rPr>
              <a:t> Key Locations</a:t>
            </a:r>
          </a:p>
          <a:p>
            <a:pPr marL="285750" indent="-228600">
              <a:lnSpc>
                <a:spcPct val="90000"/>
              </a:lnSpc>
              <a:spcAft>
                <a:spcPts val="600"/>
              </a:spcAft>
              <a:buFont typeface="Arial" panose="020B0604020202020204" pitchFamily="34" charset="0"/>
              <a:buChar char="•"/>
            </a:pPr>
            <a:r>
              <a:rPr lang="en-US" dirty="0">
                <a:solidFill>
                  <a:schemeClr val="bg1">
                    <a:alpha val="80000"/>
                  </a:schemeClr>
                </a:solidFill>
                <a:latin typeface="Arial Nova Cond" panose="020B0506020202020204" pitchFamily="34" charset="0"/>
              </a:rPr>
              <a:t> Booth Package</a:t>
            </a:r>
          </a:p>
          <a:p>
            <a:pPr marL="285750" indent="-228600">
              <a:lnSpc>
                <a:spcPct val="90000"/>
              </a:lnSpc>
              <a:spcAft>
                <a:spcPts val="600"/>
              </a:spcAft>
              <a:buFont typeface="Arial" panose="020B0604020202020204" pitchFamily="34" charset="0"/>
              <a:buChar char="•"/>
            </a:pPr>
            <a:r>
              <a:rPr lang="en-US" dirty="0">
                <a:solidFill>
                  <a:schemeClr val="bg1">
                    <a:alpha val="80000"/>
                  </a:schemeClr>
                </a:solidFill>
                <a:latin typeface="Arial Nova Cond" panose="020B0506020202020204" pitchFamily="34" charset="0"/>
              </a:rPr>
              <a:t> Exhibitor Services</a:t>
            </a:r>
          </a:p>
          <a:p>
            <a:pPr marL="285750" indent="-228600">
              <a:lnSpc>
                <a:spcPct val="90000"/>
              </a:lnSpc>
              <a:spcAft>
                <a:spcPts val="600"/>
              </a:spcAft>
              <a:buFont typeface="Arial" panose="020B0604020202020204" pitchFamily="34" charset="0"/>
              <a:buChar char="•"/>
            </a:pPr>
            <a:r>
              <a:rPr lang="en-US" dirty="0">
                <a:solidFill>
                  <a:schemeClr val="bg1">
                    <a:alpha val="80000"/>
                  </a:schemeClr>
                </a:solidFill>
                <a:latin typeface="Arial Nova Cond" panose="020B0506020202020204" pitchFamily="34" charset="0"/>
              </a:rPr>
              <a:t> Shipping Logistics</a:t>
            </a:r>
          </a:p>
          <a:p>
            <a:pPr marL="285750" indent="-228600">
              <a:lnSpc>
                <a:spcPct val="90000"/>
              </a:lnSpc>
              <a:spcAft>
                <a:spcPts val="600"/>
              </a:spcAft>
              <a:buFont typeface="Arial" panose="020B0604020202020204" pitchFamily="34" charset="0"/>
              <a:buChar char="•"/>
            </a:pPr>
            <a:r>
              <a:rPr lang="en-US" dirty="0">
                <a:solidFill>
                  <a:schemeClr val="bg1">
                    <a:alpha val="80000"/>
                  </a:schemeClr>
                </a:solidFill>
                <a:latin typeface="Arial Nova Cond" panose="020B0506020202020204" pitchFamily="34" charset="0"/>
              </a:rPr>
              <a:t> Self – Unloading</a:t>
            </a:r>
          </a:p>
          <a:p>
            <a:pPr marL="285750" indent="-228600">
              <a:lnSpc>
                <a:spcPct val="90000"/>
              </a:lnSpc>
              <a:spcAft>
                <a:spcPts val="600"/>
              </a:spcAft>
              <a:buFont typeface="Arial" panose="020B0604020202020204" pitchFamily="34" charset="0"/>
              <a:buChar char="•"/>
            </a:pPr>
            <a:r>
              <a:rPr lang="en-US" dirty="0">
                <a:solidFill>
                  <a:schemeClr val="bg1">
                    <a:alpha val="80000"/>
                  </a:schemeClr>
                </a:solidFill>
                <a:latin typeface="Arial Nova Cond" panose="020B0506020202020204" pitchFamily="34" charset="0"/>
              </a:rPr>
              <a:t> Move-in/ Hand Carry</a:t>
            </a:r>
          </a:p>
          <a:p>
            <a:pPr marL="285750" indent="-228600">
              <a:lnSpc>
                <a:spcPct val="90000"/>
              </a:lnSpc>
              <a:spcAft>
                <a:spcPts val="600"/>
              </a:spcAft>
              <a:buFont typeface="Arial" panose="020B0604020202020204" pitchFamily="34" charset="0"/>
              <a:buChar char="•"/>
            </a:pPr>
            <a:r>
              <a:rPr lang="en-US" dirty="0">
                <a:solidFill>
                  <a:schemeClr val="bg1">
                    <a:alpha val="80000"/>
                  </a:schemeClr>
                </a:solidFill>
                <a:latin typeface="Arial Nova Cond" panose="020B0506020202020204" pitchFamily="34" charset="0"/>
              </a:rPr>
              <a:t> Food Sampling Guidelines &amp; Handwashing  Stations</a:t>
            </a:r>
          </a:p>
          <a:p>
            <a:pPr marL="285750" indent="-228600">
              <a:lnSpc>
                <a:spcPct val="90000"/>
              </a:lnSpc>
              <a:spcAft>
                <a:spcPts val="600"/>
              </a:spcAft>
              <a:buFont typeface="Arial" panose="020B0604020202020204" pitchFamily="34" charset="0"/>
              <a:buChar char="•"/>
            </a:pPr>
            <a:r>
              <a:rPr lang="en-US" dirty="0">
                <a:solidFill>
                  <a:schemeClr val="bg1">
                    <a:alpha val="80000"/>
                  </a:schemeClr>
                </a:solidFill>
                <a:latin typeface="Arial Nova Cond" panose="020B0506020202020204" pitchFamily="34" charset="0"/>
              </a:rPr>
              <a:t> Dishwashing &amp; Handwashing Kits/Ice  locations</a:t>
            </a:r>
          </a:p>
          <a:p>
            <a:pPr marL="285750" indent="-228600">
              <a:lnSpc>
                <a:spcPct val="90000"/>
              </a:lnSpc>
              <a:spcAft>
                <a:spcPts val="600"/>
              </a:spcAft>
              <a:buFont typeface="Arial" panose="020B0604020202020204" pitchFamily="34" charset="0"/>
              <a:buChar char="•"/>
            </a:pPr>
            <a:r>
              <a:rPr lang="en-US" dirty="0">
                <a:solidFill>
                  <a:schemeClr val="bg1">
                    <a:alpha val="80000"/>
                  </a:schemeClr>
                </a:solidFill>
                <a:latin typeface="Arial Nova Cond" panose="020B0506020202020204" pitchFamily="34" charset="0"/>
              </a:rPr>
              <a:t>Q &amp; A</a:t>
            </a:r>
          </a:p>
        </p:txBody>
      </p:sp>
      <p:sp>
        <p:nvSpPr>
          <p:cNvPr id="4" name="AutoShape 2">
            <a:extLst>
              <a:ext uri="{FF2B5EF4-FFF2-40B4-BE49-F238E27FC236}">
                <a16:creationId xmlns:a16="http://schemas.microsoft.com/office/drawing/2014/main" id="{D05712B1-6114-A669-9EBC-04E9DA9E039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9" name="Picture 8">
            <a:extLst>
              <a:ext uri="{FF2B5EF4-FFF2-40B4-BE49-F238E27FC236}">
                <a16:creationId xmlns:a16="http://schemas.microsoft.com/office/drawing/2014/main" id="{E8B5799A-D7FF-9584-17D0-3E435EED8BD2}"/>
              </a:ext>
            </a:extLst>
          </p:cNvPr>
          <p:cNvPicPr>
            <a:picLocks noChangeAspect="1"/>
          </p:cNvPicPr>
          <p:nvPr/>
        </p:nvPicPr>
        <p:blipFill>
          <a:blip r:embed="rId3"/>
          <a:stretch>
            <a:fillRect/>
          </a:stretch>
        </p:blipFill>
        <p:spPr>
          <a:xfrm>
            <a:off x="581572" y="1038432"/>
            <a:ext cx="5752149" cy="3853518"/>
          </a:xfrm>
          <a:prstGeom prst="rect">
            <a:avLst/>
          </a:prstGeom>
        </p:spPr>
      </p:pic>
    </p:spTree>
    <p:extLst>
      <p:ext uri="{BB962C8B-B14F-4D97-AF65-F5344CB8AC3E}">
        <p14:creationId xmlns:p14="http://schemas.microsoft.com/office/powerpoint/2010/main" val="2530895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62239-D128-4DD9-A8CB-6DCA82250793}"/>
              </a:ext>
            </a:extLst>
          </p:cNvPr>
          <p:cNvSpPr>
            <a:spLocks noGrp="1"/>
          </p:cNvSpPr>
          <p:nvPr>
            <p:ph type="title"/>
          </p:nvPr>
        </p:nvSpPr>
        <p:spPr>
          <a:xfrm>
            <a:off x="256346" y="0"/>
            <a:ext cx="7501616" cy="1325563"/>
          </a:xfrm>
        </p:spPr>
        <p:txBody>
          <a:bodyPr>
            <a:normAutofit/>
          </a:bodyPr>
          <a:lstStyle/>
          <a:p>
            <a:r>
              <a:rPr lang="en-US" b="1" dirty="0">
                <a:solidFill>
                  <a:srgbClr val="00FF00"/>
                </a:solidFill>
                <a:latin typeface="Arial Nova Cond" panose="020B0506020202020204" pitchFamily="34" charset="0"/>
                <a:ea typeface="Malgun Gothic" panose="020B0503020000020004" pitchFamily="34" charset="-127"/>
                <a:cs typeface="Arial" panose="020B0604020202020204" pitchFamily="34" charset="0"/>
              </a:rPr>
              <a:t>Venue Map / Transportation</a:t>
            </a:r>
          </a:p>
        </p:txBody>
      </p:sp>
      <p:sp>
        <p:nvSpPr>
          <p:cNvPr id="3" name="TextBox 2">
            <a:extLst>
              <a:ext uri="{FF2B5EF4-FFF2-40B4-BE49-F238E27FC236}">
                <a16:creationId xmlns:a16="http://schemas.microsoft.com/office/drawing/2014/main" id="{99357B5B-4175-C9D7-D7E4-11C8AC7422D2}"/>
              </a:ext>
            </a:extLst>
          </p:cNvPr>
          <p:cNvSpPr txBox="1"/>
          <p:nvPr/>
        </p:nvSpPr>
        <p:spPr>
          <a:xfrm>
            <a:off x="8138807" y="327591"/>
            <a:ext cx="3698240" cy="1292662"/>
          </a:xfrm>
          <a:prstGeom prst="rect">
            <a:avLst/>
          </a:prstGeom>
          <a:noFill/>
        </p:spPr>
        <p:txBody>
          <a:bodyPr wrap="square" rtlCol="0">
            <a:spAutoFit/>
          </a:bodyPr>
          <a:lstStyle/>
          <a:p>
            <a:pPr algn="r"/>
            <a:r>
              <a:rPr lang="en-US" b="1" dirty="0">
                <a:latin typeface="Arial Nova Cond" panose="020B0506020202020204" pitchFamily="34" charset="0"/>
              </a:rPr>
              <a:t>Greater Columbus Convention Center</a:t>
            </a:r>
          </a:p>
          <a:p>
            <a:pPr algn="r"/>
            <a:r>
              <a:rPr lang="en-US" sz="2000" b="1" dirty="0">
                <a:solidFill>
                  <a:schemeClr val="bg1"/>
                </a:solidFill>
                <a:latin typeface="Arial Nova Cond" panose="020B0506020202020204" pitchFamily="34" charset="0"/>
                <a:cs typeface="Arial" panose="020B0604020202020204" pitchFamily="34" charset="0"/>
              </a:rPr>
              <a:t>West Halls W1 - W4</a:t>
            </a:r>
          </a:p>
          <a:p>
            <a:pPr algn="r"/>
            <a:r>
              <a:rPr lang="en-US" sz="2000" b="1" dirty="0">
                <a:solidFill>
                  <a:schemeClr val="bg1"/>
                </a:solidFill>
                <a:latin typeface="Arial Nova Cond" panose="020B0506020202020204" pitchFamily="34" charset="0"/>
                <a:cs typeface="Arial" panose="020B0604020202020204" pitchFamily="34" charset="0"/>
              </a:rPr>
              <a:t>300 Convention Center Blvd.</a:t>
            </a:r>
          </a:p>
          <a:p>
            <a:pPr algn="r"/>
            <a:r>
              <a:rPr lang="en-US" sz="2000" b="1" dirty="0">
                <a:solidFill>
                  <a:schemeClr val="bg1"/>
                </a:solidFill>
                <a:latin typeface="Arial Nova Cond" panose="020B0506020202020204" pitchFamily="34" charset="0"/>
                <a:cs typeface="Arial" panose="020B0604020202020204" pitchFamily="34" charset="0"/>
              </a:rPr>
              <a:t>Las Vegas, NV </a:t>
            </a:r>
            <a:r>
              <a:rPr lang="en-US" sz="2000" b="1" dirty="0">
                <a:solidFill>
                  <a:schemeClr val="bg1"/>
                </a:solidFill>
                <a:latin typeface="Arial" panose="020B0604020202020204" pitchFamily="34" charset="0"/>
                <a:cs typeface="Arial" panose="020B0604020202020204" pitchFamily="34" charset="0"/>
              </a:rPr>
              <a:t>89109</a:t>
            </a:r>
          </a:p>
        </p:txBody>
      </p:sp>
      <p:pic>
        <p:nvPicPr>
          <p:cNvPr id="9" name="Picture 8">
            <a:extLst>
              <a:ext uri="{FF2B5EF4-FFF2-40B4-BE49-F238E27FC236}">
                <a16:creationId xmlns:a16="http://schemas.microsoft.com/office/drawing/2014/main" id="{14CEFE8D-560F-30C7-0F9F-D1B8EBAF9EB8}"/>
              </a:ext>
            </a:extLst>
          </p:cNvPr>
          <p:cNvPicPr>
            <a:picLocks noChangeAspect="1"/>
          </p:cNvPicPr>
          <p:nvPr/>
        </p:nvPicPr>
        <p:blipFill>
          <a:blip r:embed="rId3"/>
          <a:stretch>
            <a:fillRect/>
          </a:stretch>
        </p:blipFill>
        <p:spPr>
          <a:xfrm>
            <a:off x="256346" y="5668115"/>
            <a:ext cx="2553056" cy="1105054"/>
          </a:xfrm>
          <a:prstGeom prst="rect">
            <a:avLst/>
          </a:prstGeom>
        </p:spPr>
      </p:pic>
      <p:sp>
        <p:nvSpPr>
          <p:cNvPr id="4" name="TextBox 3">
            <a:extLst>
              <a:ext uri="{FF2B5EF4-FFF2-40B4-BE49-F238E27FC236}">
                <a16:creationId xmlns:a16="http://schemas.microsoft.com/office/drawing/2014/main" id="{86493243-2FCE-617E-C4CA-9AD0E04F1598}"/>
              </a:ext>
            </a:extLst>
          </p:cNvPr>
          <p:cNvSpPr txBox="1"/>
          <p:nvPr/>
        </p:nvSpPr>
        <p:spPr>
          <a:xfrm>
            <a:off x="8007187" y="2157274"/>
            <a:ext cx="4341603" cy="923330"/>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p>
          <a:p>
            <a:r>
              <a:rPr lang="en-US" dirty="0">
                <a:solidFill>
                  <a:srgbClr val="FF00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https://lvloop.com/tickets</a:t>
            </a:r>
            <a:endParaRPr lang="en-US"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2FD3076-97D6-DCCE-68E7-F5955A7D49A6}"/>
              </a:ext>
            </a:extLst>
          </p:cNvPr>
          <p:cNvSpPr txBox="1"/>
          <p:nvPr/>
        </p:nvSpPr>
        <p:spPr>
          <a:xfrm>
            <a:off x="5798457" y="1759440"/>
            <a:ext cx="6096000" cy="369332"/>
          </a:xfrm>
          <a:prstGeom prst="rect">
            <a:avLst/>
          </a:prstGeom>
          <a:noFill/>
        </p:spPr>
        <p:txBody>
          <a:bodyPr wrap="square">
            <a:spAutoFit/>
          </a:bodyPr>
          <a:lstStyle/>
          <a:p>
            <a:pPr marL="742950" lvl="1" indent="-285750">
              <a:buFont typeface="Arial" panose="020B0604020202020204" pitchFamily="34" charset="0"/>
              <a:buChar char="•"/>
            </a:pPr>
            <a:r>
              <a:rPr lang="en-US" sz="1800" b="1" dirty="0">
                <a:solidFill>
                  <a:schemeClr val="bg1"/>
                </a:solidFill>
                <a:latin typeface="Arial" panose="020B0604020202020204" pitchFamily="34" charset="0"/>
                <a:cs typeface="Arial" panose="020B0604020202020204" pitchFamily="34" charset="0"/>
              </a:rPr>
              <a:t>NO </a:t>
            </a:r>
            <a:r>
              <a:rPr lang="en-US" sz="1800" dirty="0">
                <a:solidFill>
                  <a:schemeClr val="bg1"/>
                </a:solidFill>
                <a:latin typeface="Arial" panose="020B0604020202020204" pitchFamily="34" charset="0"/>
                <a:cs typeface="Arial" panose="020B0604020202020204" pitchFamily="34" charset="0"/>
              </a:rPr>
              <a:t>Shuttle service </a:t>
            </a:r>
          </a:p>
        </p:txBody>
      </p:sp>
      <p:pic>
        <p:nvPicPr>
          <p:cNvPr id="7" name="Picture 6">
            <a:extLst>
              <a:ext uri="{FF2B5EF4-FFF2-40B4-BE49-F238E27FC236}">
                <a16:creationId xmlns:a16="http://schemas.microsoft.com/office/drawing/2014/main" id="{DF15EECB-9AB7-A81F-6FBD-39AC1A683E73}"/>
              </a:ext>
            </a:extLst>
          </p:cNvPr>
          <p:cNvPicPr>
            <a:picLocks noChangeAspect="1"/>
          </p:cNvPicPr>
          <p:nvPr/>
        </p:nvPicPr>
        <p:blipFill>
          <a:blip r:embed="rId5"/>
          <a:stretch>
            <a:fillRect/>
          </a:stretch>
        </p:blipFill>
        <p:spPr>
          <a:xfrm>
            <a:off x="6626710" y="4227862"/>
            <a:ext cx="2262503" cy="428685"/>
          </a:xfrm>
          <a:prstGeom prst="rect">
            <a:avLst/>
          </a:prstGeom>
        </p:spPr>
      </p:pic>
      <p:pic>
        <p:nvPicPr>
          <p:cNvPr id="11" name="Picture 10">
            <a:extLst>
              <a:ext uri="{FF2B5EF4-FFF2-40B4-BE49-F238E27FC236}">
                <a16:creationId xmlns:a16="http://schemas.microsoft.com/office/drawing/2014/main" id="{01598348-B702-598B-5167-FC1113394613}"/>
              </a:ext>
            </a:extLst>
          </p:cNvPr>
          <p:cNvPicPr>
            <a:picLocks noChangeAspect="1"/>
          </p:cNvPicPr>
          <p:nvPr/>
        </p:nvPicPr>
        <p:blipFill>
          <a:blip r:embed="rId6"/>
          <a:stretch>
            <a:fillRect/>
          </a:stretch>
        </p:blipFill>
        <p:spPr>
          <a:xfrm>
            <a:off x="6590941" y="2544958"/>
            <a:ext cx="1305056" cy="831080"/>
          </a:xfrm>
          <a:prstGeom prst="rect">
            <a:avLst/>
          </a:prstGeom>
        </p:spPr>
      </p:pic>
      <p:sp>
        <p:nvSpPr>
          <p:cNvPr id="12" name="TextBox 11">
            <a:extLst>
              <a:ext uri="{FF2B5EF4-FFF2-40B4-BE49-F238E27FC236}">
                <a16:creationId xmlns:a16="http://schemas.microsoft.com/office/drawing/2014/main" id="{2B0222F6-3166-7BA5-A164-9F73FB2609A7}"/>
              </a:ext>
            </a:extLst>
          </p:cNvPr>
          <p:cNvSpPr txBox="1"/>
          <p:nvPr/>
        </p:nvSpPr>
        <p:spPr>
          <a:xfrm>
            <a:off x="8007187" y="2803605"/>
            <a:ext cx="3613031" cy="646331"/>
          </a:xfrm>
          <a:prstGeom prst="rect">
            <a:avLst/>
          </a:prstGeom>
          <a:noFill/>
        </p:spPr>
        <p:txBody>
          <a:bodyPr wrap="square" rtlCol="0">
            <a:spAutoFit/>
          </a:bodyPr>
          <a:lstStyle/>
          <a:p>
            <a:r>
              <a:rPr lang="en-US" dirty="0">
                <a:solidFill>
                  <a:schemeClr val="bg1"/>
                </a:solidFill>
              </a:rPr>
              <a:t>Great option if you are staying at Resorts World, Westgate or Encore</a:t>
            </a:r>
          </a:p>
        </p:txBody>
      </p:sp>
      <p:sp>
        <p:nvSpPr>
          <p:cNvPr id="13" name="TextBox 12">
            <a:extLst>
              <a:ext uri="{FF2B5EF4-FFF2-40B4-BE49-F238E27FC236}">
                <a16:creationId xmlns:a16="http://schemas.microsoft.com/office/drawing/2014/main" id="{13BB59CC-1C7D-FA6F-46F9-0FDE8BD22E7F}"/>
              </a:ext>
            </a:extLst>
          </p:cNvPr>
          <p:cNvSpPr txBox="1"/>
          <p:nvPr/>
        </p:nvSpPr>
        <p:spPr>
          <a:xfrm>
            <a:off x="6814017" y="3449936"/>
            <a:ext cx="5023030" cy="646331"/>
          </a:xfrm>
          <a:prstGeom prst="rect">
            <a:avLst/>
          </a:prstGeom>
          <a:noFill/>
        </p:spPr>
        <p:txBody>
          <a:bodyPr wrap="square" rtlCol="0">
            <a:spAutoFit/>
          </a:bodyPr>
          <a:lstStyle/>
          <a:p>
            <a:r>
              <a:rPr lang="en-US" dirty="0">
                <a:solidFill>
                  <a:schemeClr val="bg1"/>
                </a:solidFill>
              </a:rPr>
              <a:t>Resorts World/Westgate Route – 7:30 AM – 9:00PM</a:t>
            </a:r>
          </a:p>
          <a:p>
            <a:r>
              <a:rPr lang="en-US" dirty="0">
                <a:solidFill>
                  <a:schemeClr val="bg1"/>
                </a:solidFill>
              </a:rPr>
              <a:t>Encore Route 7:30 AM – 5:30PM</a:t>
            </a:r>
          </a:p>
        </p:txBody>
      </p:sp>
      <p:sp>
        <p:nvSpPr>
          <p:cNvPr id="14" name="TextBox 13">
            <a:extLst>
              <a:ext uri="{FF2B5EF4-FFF2-40B4-BE49-F238E27FC236}">
                <a16:creationId xmlns:a16="http://schemas.microsoft.com/office/drawing/2014/main" id="{64D75B92-C960-F05D-9629-BC6996C13B14}"/>
              </a:ext>
            </a:extLst>
          </p:cNvPr>
          <p:cNvSpPr txBox="1"/>
          <p:nvPr/>
        </p:nvSpPr>
        <p:spPr>
          <a:xfrm>
            <a:off x="6590941" y="4788142"/>
            <a:ext cx="5010089" cy="1477328"/>
          </a:xfrm>
          <a:prstGeom prst="rect">
            <a:avLst/>
          </a:prstGeom>
          <a:noFill/>
        </p:spPr>
        <p:txBody>
          <a:bodyPr wrap="none" rtlCol="0">
            <a:spAutoFit/>
          </a:bodyPr>
          <a:lstStyle/>
          <a:p>
            <a:r>
              <a:rPr lang="en-US" dirty="0">
                <a:solidFill>
                  <a:srgbClr val="FF0000"/>
                </a:solidFill>
                <a:hlinkClick r:id="rId7">
                  <a:extLst>
                    <a:ext uri="{A12FA001-AC4F-418D-AE19-62706E023703}">
                      <ahyp:hlinkClr xmlns:ahyp="http://schemas.microsoft.com/office/drawing/2018/hyperlinkcolor" val="tx"/>
                    </a:ext>
                  </a:extLst>
                </a:hlinkClick>
              </a:rPr>
              <a:t>https://tix.lvmonorail.com/purchase</a:t>
            </a:r>
            <a:endParaRPr lang="en-US" dirty="0">
              <a:solidFill>
                <a:srgbClr val="FF0000"/>
              </a:solidFill>
            </a:endParaRPr>
          </a:p>
          <a:p>
            <a:r>
              <a:rPr lang="en-US" dirty="0">
                <a:solidFill>
                  <a:schemeClr val="bg1"/>
                </a:solidFill>
              </a:rPr>
              <a:t>MGM, Paris, Caesars, Harrah’s, Westgate &amp; Sahara</a:t>
            </a:r>
          </a:p>
          <a:p>
            <a:r>
              <a:rPr lang="en-US" dirty="0">
                <a:solidFill>
                  <a:schemeClr val="bg1"/>
                </a:solidFill>
              </a:rPr>
              <a:t>Hours: 7:00AM – 12:00AM (Monday) 2:00AM T-TH</a:t>
            </a:r>
          </a:p>
          <a:p>
            <a:endParaRPr lang="en-US" dirty="0">
              <a:solidFill>
                <a:schemeClr val="bg1"/>
              </a:solidFill>
            </a:endParaRPr>
          </a:p>
          <a:p>
            <a:r>
              <a:rPr lang="en-US" dirty="0">
                <a:solidFill>
                  <a:schemeClr val="bg1"/>
                </a:solidFill>
              </a:rPr>
              <a:t>Convention Center Parking - Diamond Lot $15/day</a:t>
            </a:r>
          </a:p>
        </p:txBody>
      </p:sp>
      <p:pic>
        <p:nvPicPr>
          <p:cNvPr id="16" name="Picture 15">
            <a:extLst>
              <a:ext uri="{FF2B5EF4-FFF2-40B4-BE49-F238E27FC236}">
                <a16:creationId xmlns:a16="http://schemas.microsoft.com/office/drawing/2014/main" id="{6C8538E1-9174-EDD2-FE65-5DC0B5023DAA}"/>
              </a:ext>
            </a:extLst>
          </p:cNvPr>
          <p:cNvPicPr>
            <a:picLocks noChangeAspect="1"/>
          </p:cNvPicPr>
          <p:nvPr/>
        </p:nvPicPr>
        <p:blipFill>
          <a:blip r:embed="rId8"/>
          <a:stretch>
            <a:fillRect/>
          </a:stretch>
        </p:blipFill>
        <p:spPr>
          <a:xfrm>
            <a:off x="571782" y="1190740"/>
            <a:ext cx="5267693" cy="4300047"/>
          </a:xfrm>
          <a:prstGeom prst="rect">
            <a:avLst/>
          </a:prstGeom>
        </p:spPr>
      </p:pic>
    </p:spTree>
    <p:extLst>
      <p:ext uri="{BB962C8B-B14F-4D97-AF65-F5344CB8AC3E}">
        <p14:creationId xmlns:p14="http://schemas.microsoft.com/office/powerpoint/2010/main" val="127923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D220307-8959-B34A-9DBC-AF1F8EC8DF5B}"/>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E1AE9CF-BF44-22C3-2FEF-7C937310BD34}"/>
              </a:ext>
            </a:extLst>
          </p:cNvPr>
          <p:cNvGraphicFramePr>
            <a:graphicFrameLocks noGrp="1"/>
          </p:cNvGraphicFramePr>
          <p:nvPr>
            <p:extLst>
              <p:ext uri="{D42A27DB-BD31-4B8C-83A1-F6EECF244321}">
                <p14:modId xmlns:p14="http://schemas.microsoft.com/office/powerpoint/2010/main" val="3346601380"/>
              </p:ext>
            </p:extLst>
          </p:nvPr>
        </p:nvGraphicFramePr>
        <p:xfrm>
          <a:off x="207168" y="620056"/>
          <a:ext cx="11777663" cy="2808944"/>
        </p:xfrm>
        <a:graphic>
          <a:graphicData uri="http://schemas.openxmlformats.org/drawingml/2006/table">
            <a:tbl>
              <a:tblPr firstRow="1" bandRow="1">
                <a:tableStyleId>{9D7B26C5-4107-4FEC-AEDC-1716B250A1EF}</a:tableStyleId>
              </a:tblPr>
              <a:tblGrid>
                <a:gridCol w="1735712">
                  <a:extLst>
                    <a:ext uri="{9D8B030D-6E8A-4147-A177-3AD203B41FA5}">
                      <a16:colId xmlns:a16="http://schemas.microsoft.com/office/drawing/2014/main" val="361386255"/>
                    </a:ext>
                  </a:extLst>
                </a:gridCol>
                <a:gridCol w="1643461">
                  <a:extLst>
                    <a:ext uri="{9D8B030D-6E8A-4147-A177-3AD203B41FA5}">
                      <a16:colId xmlns:a16="http://schemas.microsoft.com/office/drawing/2014/main" val="2509793011"/>
                    </a:ext>
                  </a:extLst>
                </a:gridCol>
                <a:gridCol w="1622373">
                  <a:extLst>
                    <a:ext uri="{9D8B030D-6E8A-4147-A177-3AD203B41FA5}">
                      <a16:colId xmlns:a16="http://schemas.microsoft.com/office/drawing/2014/main" val="1334386460"/>
                    </a:ext>
                  </a:extLst>
                </a:gridCol>
                <a:gridCol w="1711140">
                  <a:extLst>
                    <a:ext uri="{9D8B030D-6E8A-4147-A177-3AD203B41FA5}">
                      <a16:colId xmlns:a16="http://schemas.microsoft.com/office/drawing/2014/main" val="1911330256"/>
                    </a:ext>
                  </a:extLst>
                </a:gridCol>
                <a:gridCol w="1720918">
                  <a:extLst>
                    <a:ext uri="{9D8B030D-6E8A-4147-A177-3AD203B41FA5}">
                      <a16:colId xmlns:a16="http://schemas.microsoft.com/office/drawing/2014/main" val="497437507"/>
                    </a:ext>
                  </a:extLst>
                </a:gridCol>
                <a:gridCol w="1720046">
                  <a:extLst>
                    <a:ext uri="{9D8B030D-6E8A-4147-A177-3AD203B41FA5}">
                      <a16:colId xmlns:a16="http://schemas.microsoft.com/office/drawing/2014/main" val="677257568"/>
                    </a:ext>
                  </a:extLst>
                </a:gridCol>
                <a:gridCol w="1624013">
                  <a:extLst>
                    <a:ext uri="{9D8B030D-6E8A-4147-A177-3AD203B41FA5}">
                      <a16:colId xmlns:a16="http://schemas.microsoft.com/office/drawing/2014/main" val="523480751"/>
                    </a:ext>
                  </a:extLst>
                </a:gridCol>
              </a:tblGrid>
              <a:tr h="100391">
                <a:tc rowSpan="2">
                  <a:txBody>
                    <a:bodyPr/>
                    <a:lstStyle/>
                    <a:p>
                      <a:endParaRPr lang="en-US" sz="1400" dirty="0">
                        <a:latin typeface="Arial" panose="020B0604020202020204" pitchFamily="34" charset="0"/>
                        <a:cs typeface="Arial" panose="020B0604020202020204" pitchFamily="34" charset="0"/>
                      </a:endParaRPr>
                    </a:p>
                  </a:txBody>
                  <a:tcPr marL="70286" marR="70286" marT="35143" marB="351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300000"/>
                        </a:lnSpc>
                      </a:pPr>
                      <a:r>
                        <a:rPr lang="en-US" sz="1400" dirty="0">
                          <a:solidFill>
                            <a:schemeClr val="bg1"/>
                          </a:solidFill>
                          <a:latin typeface="Arial Nova Cond" panose="020B0506020202020204" pitchFamily="34" charset="0"/>
                          <a:cs typeface="Arial" panose="020B0604020202020204" pitchFamily="34" charset="0"/>
                        </a:rPr>
                        <a:t>SUNDAY</a:t>
                      </a:r>
                    </a:p>
                  </a:txBody>
                  <a:tcPr marL="70286" marR="70286" marT="35143" marB="351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300000"/>
                        </a:lnSpc>
                      </a:pPr>
                      <a:r>
                        <a:rPr lang="en-US" sz="1400" dirty="0">
                          <a:solidFill>
                            <a:schemeClr val="bg1"/>
                          </a:solidFill>
                          <a:latin typeface="Arial Nova Cond" panose="020B0506020202020204" pitchFamily="34" charset="0"/>
                          <a:cs typeface="Arial" panose="020B0604020202020204" pitchFamily="34" charset="0"/>
                        </a:rPr>
                        <a:t>MONDAY</a:t>
                      </a:r>
                    </a:p>
                  </a:txBody>
                  <a:tcPr marL="70286" marR="70286" marT="35143" marB="351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300000"/>
                        </a:lnSpc>
                      </a:pPr>
                      <a:r>
                        <a:rPr lang="en-US" sz="1400" dirty="0">
                          <a:solidFill>
                            <a:schemeClr val="bg1"/>
                          </a:solidFill>
                          <a:latin typeface="Arial Nova Cond" panose="020B0506020202020204" pitchFamily="34" charset="0"/>
                          <a:cs typeface="Arial" panose="020B0604020202020204" pitchFamily="34" charset="0"/>
                        </a:rPr>
                        <a:t>TUESDAY</a:t>
                      </a:r>
                    </a:p>
                  </a:txBody>
                  <a:tcPr marL="70286" marR="70286" marT="35143" marB="351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300000"/>
                        </a:lnSpc>
                      </a:pPr>
                      <a:r>
                        <a:rPr lang="en-US" sz="1400" dirty="0">
                          <a:solidFill>
                            <a:schemeClr val="bg1"/>
                          </a:solidFill>
                          <a:latin typeface="Arial Nova Cond" panose="020B0506020202020204" pitchFamily="34" charset="0"/>
                          <a:cs typeface="Arial" panose="020B0604020202020204" pitchFamily="34" charset="0"/>
                        </a:rPr>
                        <a:t>WEDNESDAY</a:t>
                      </a:r>
                    </a:p>
                  </a:txBody>
                  <a:tcPr marL="70286" marR="70286" marT="35143" marB="351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300000"/>
                        </a:lnSpc>
                      </a:pPr>
                      <a:r>
                        <a:rPr lang="en-US" sz="1400" dirty="0">
                          <a:solidFill>
                            <a:schemeClr val="bg1"/>
                          </a:solidFill>
                          <a:latin typeface="Arial Nova Cond" panose="020B0506020202020204" pitchFamily="34" charset="0"/>
                          <a:cs typeface="Arial" panose="020B0604020202020204" pitchFamily="34" charset="0"/>
                        </a:rPr>
                        <a:t>THURSDAY  </a:t>
                      </a:r>
                      <a:r>
                        <a:rPr lang="en-US" sz="1400" baseline="30000" dirty="0">
                          <a:solidFill>
                            <a:schemeClr val="bg1"/>
                          </a:solidFill>
                          <a:latin typeface="Arial Nova Cond" panose="020B0506020202020204" pitchFamily="34" charset="0"/>
                          <a:cs typeface="Arial" panose="020B0604020202020204" pitchFamily="34" charset="0"/>
                        </a:rPr>
                        <a:t> </a:t>
                      </a:r>
                      <a:endParaRPr lang="en-US" sz="1400" dirty="0">
                        <a:solidFill>
                          <a:schemeClr val="bg1"/>
                        </a:solidFill>
                        <a:latin typeface="Arial Nova Cond" panose="020B0506020202020204" pitchFamily="34" charset="0"/>
                        <a:cs typeface="Arial" panose="020B0604020202020204" pitchFamily="34" charset="0"/>
                      </a:endParaRPr>
                    </a:p>
                  </a:txBody>
                  <a:tcPr marL="70286" marR="70286" marT="35143" marB="351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300000"/>
                        </a:lnSpc>
                      </a:pPr>
                      <a:r>
                        <a:rPr lang="en-US" sz="1400" dirty="0">
                          <a:solidFill>
                            <a:schemeClr val="bg1"/>
                          </a:solidFill>
                          <a:latin typeface="Arial Nova Cond" panose="020B0506020202020204" pitchFamily="34" charset="0"/>
                          <a:cs typeface="Arial" panose="020B0604020202020204" pitchFamily="34" charset="0"/>
                        </a:rPr>
                        <a:t>FRIDAY </a:t>
                      </a:r>
                    </a:p>
                  </a:txBody>
                  <a:tcPr marL="70286" marR="70286" marT="35143" marB="351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314305043"/>
                  </a:ext>
                </a:extLst>
              </a:tr>
              <a:tr h="429449">
                <a:tc vMerge="1">
                  <a:txBody>
                    <a:bodyPr/>
                    <a:lstStyle/>
                    <a:p>
                      <a:pPr algn="ctr"/>
                      <a:endParaRPr lang="en-US" sz="1200" b="1" dirty="0">
                        <a:solidFill>
                          <a:schemeClr val="bg1"/>
                        </a:solidFill>
                        <a:latin typeface="Arial" panose="020B0604020202020204" pitchFamily="34" charset="0"/>
                        <a:cs typeface="Arial" panose="020B0604020202020204" pitchFamily="34" charset="0"/>
                      </a:endParaRP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ova Cond" panose="020B0506020202020204" pitchFamily="34" charset="0"/>
                          <a:cs typeface="Arial" panose="020B0604020202020204" pitchFamily="34" charset="0"/>
                        </a:rPr>
                        <a:t>MARCH 22, 2026</a:t>
                      </a:r>
                    </a:p>
                  </a:txBody>
                  <a:tcPr marL="70286" marR="70286" marT="35143" marB="351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Nova Cond" panose="020B0506020202020204" pitchFamily="34" charset="0"/>
                          <a:cs typeface="Arial" panose="020B0604020202020204" pitchFamily="34" charset="0"/>
                        </a:rPr>
                        <a:t>MARCH 23, 2026</a:t>
                      </a:r>
                    </a:p>
                    <a:p>
                      <a:pPr algn="ctr"/>
                      <a:endParaRPr lang="en-US" sz="1400" b="1" dirty="0">
                        <a:solidFill>
                          <a:schemeClr val="bg1"/>
                        </a:solidFill>
                        <a:latin typeface="Arial Nova Cond" panose="020B0506020202020204" pitchFamily="34" charset="0"/>
                        <a:cs typeface="Arial" panose="020B0604020202020204" pitchFamily="34" charset="0"/>
                      </a:endParaRP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Nova Cond" panose="020B0506020202020204" pitchFamily="34" charset="0"/>
                          <a:cs typeface="Arial" panose="020B0604020202020204" pitchFamily="34" charset="0"/>
                        </a:rPr>
                        <a:t>MARCH 24, 2026</a:t>
                      </a:r>
                    </a:p>
                    <a:p>
                      <a:pPr algn="ctr"/>
                      <a:endParaRPr lang="en-US" sz="1400" b="1" dirty="0">
                        <a:solidFill>
                          <a:schemeClr val="bg1"/>
                        </a:solidFill>
                        <a:latin typeface="Arial Nova Cond" panose="020B0506020202020204" pitchFamily="34" charset="0"/>
                        <a:cs typeface="Arial" panose="020B0604020202020204" pitchFamily="34" charset="0"/>
                      </a:endParaRP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Nova Cond" panose="020B0506020202020204" pitchFamily="34" charset="0"/>
                          <a:cs typeface="Arial" panose="020B0604020202020204" pitchFamily="34" charset="0"/>
                        </a:rPr>
                        <a:t>MARCH 25, 2026</a:t>
                      </a:r>
                    </a:p>
                    <a:p>
                      <a:pPr algn="ctr"/>
                      <a:endParaRPr lang="en-US" sz="1400" b="1" dirty="0">
                        <a:solidFill>
                          <a:schemeClr val="bg1"/>
                        </a:solidFill>
                        <a:latin typeface="Arial Nova Cond" panose="020B0506020202020204" pitchFamily="34" charset="0"/>
                        <a:cs typeface="Arial" panose="020B0604020202020204" pitchFamily="34" charset="0"/>
                      </a:endParaRP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Nova Cond" panose="020B0506020202020204" pitchFamily="34" charset="0"/>
                          <a:cs typeface="Arial" panose="020B0604020202020204" pitchFamily="34" charset="0"/>
                        </a:rPr>
                        <a:t>MARCH 26, 2026</a:t>
                      </a:r>
                    </a:p>
                    <a:p>
                      <a:pPr algn="ctr"/>
                      <a:endParaRPr lang="en-US" sz="1400" b="1" dirty="0">
                        <a:solidFill>
                          <a:schemeClr val="bg1"/>
                        </a:solidFill>
                        <a:latin typeface="Arial Nova Cond" panose="020B0506020202020204" pitchFamily="34" charset="0"/>
                        <a:cs typeface="Arial" panose="020B0604020202020204" pitchFamily="34" charset="0"/>
                      </a:endParaRP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Nova Cond" panose="020B0506020202020204" pitchFamily="34" charset="0"/>
                          <a:cs typeface="Arial" panose="020B0604020202020204" pitchFamily="34" charset="0"/>
                        </a:rPr>
                        <a:t>MARCH 27, 2026</a:t>
                      </a:r>
                    </a:p>
                    <a:p>
                      <a:pPr algn="ctr"/>
                      <a:endParaRPr lang="en-US" sz="1400" b="1" dirty="0">
                        <a:solidFill>
                          <a:schemeClr val="bg1"/>
                        </a:solidFill>
                        <a:latin typeface="Arial Nova Cond" panose="020B0506020202020204" pitchFamily="34" charset="0"/>
                        <a:cs typeface="Arial" panose="020B0604020202020204" pitchFamily="34" charset="0"/>
                      </a:endParaRP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595601061"/>
                  </a:ext>
                </a:extLst>
              </a:tr>
              <a:tr h="898652">
                <a:tc>
                  <a:txBody>
                    <a:bodyPr/>
                    <a:lstStyle/>
                    <a:p>
                      <a:pPr algn="l"/>
                      <a:r>
                        <a:rPr lang="en-US" sz="1800" b="1" dirty="0">
                          <a:solidFill>
                            <a:schemeClr val="tx1"/>
                          </a:solidFill>
                          <a:latin typeface="Arial Nova Cond" panose="020B0506020202020204" pitchFamily="34" charset="0"/>
                          <a:cs typeface="Arial" panose="020B0604020202020204" pitchFamily="34" charset="0"/>
                        </a:rPr>
                        <a:t>Exhibitor Move-In/ Move-Out Hours</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lang="en-US" sz="1400" b="1" dirty="0">
                          <a:solidFill>
                            <a:schemeClr val="tx1"/>
                          </a:solidFill>
                          <a:latin typeface="Arial Nova Cond" panose="020B0506020202020204" pitchFamily="34" charset="0"/>
                          <a:cs typeface="Arial" panose="020B0604020202020204" pitchFamily="34" charset="0"/>
                        </a:rPr>
                        <a:t>1:00 PM – 8:00 PM</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b="1" dirty="0">
                          <a:solidFill>
                            <a:schemeClr val="tx1"/>
                          </a:solidFill>
                          <a:latin typeface="Arial Nova Cond" panose="020B0506020202020204" pitchFamily="34" charset="0"/>
                          <a:cs typeface="Arial" panose="020B0604020202020204" pitchFamily="34" charset="0"/>
                        </a:rPr>
                        <a:t>8:00 AM – 8:00 PM</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b="1" dirty="0">
                          <a:solidFill>
                            <a:schemeClr val="tx1"/>
                          </a:solidFill>
                          <a:latin typeface="Arial Nova Cond" panose="020B0506020202020204" pitchFamily="34" charset="0"/>
                          <a:cs typeface="Arial" panose="020B0604020202020204" pitchFamily="34" charset="0"/>
                        </a:rPr>
                        <a:t>SHOW DAY</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1" dirty="0">
                          <a:solidFill>
                            <a:schemeClr val="tx1"/>
                          </a:solidFill>
                          <a:latin typeface="Arial Nova Cond" panose="020B0506020202020204" pitchFamily="34" charset="0"/>
                          <a:cs typeface="Arial" panose="020B0604020202020204" pitchFamily="34" charset="0"/>
                        </a:rPr>
                        <a:t>SHOW DAY</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1" dirty="0">
                          <a:solidFill>
                            <a:schemeClr val="tx1"/>
                          </a:solidFill>
                          <a:latin typeface="Arial Nova Cond" panose="020B0506020202020204" pitchFamily="34" charset="0"/>
                          <a:cs typeface="Arial" panose="020B0604020202020204" pitchFamily="34" charset="0"/>
                        </a:rPr>
                        <a:t>3:00 PM – 10:00PM</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b="1" dirty="0">
                          <a:solidFill>
                            <a:schemeClr val="tx1"/>
                          </a:solidFill>
                          <a:latin typeface="Arial Nova Cond" panose="020B0506020202020204" pitchFamily="34" charset="0"/>
                          <a:cs typeface="Arial" panose="020B0604020202020204" pitchFamily="34" charset="0"/>
                        </a:rPr>
                        <a:t>8:00 AM – 12:00 PM</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693815383"/>
                  </a:ext>
                </a:extLst>
              </a:tr>
              <a:tr h="822808">
                <a:tc>
                  <a:txBody>
                    <a:bodyPr/>
                    <a:lstStyle/>
                    <a:p>
                      <a:pPr algn="l"/>
                      <a:r>
                        <a:rPr lang="en-US" sz="1800" b="1" dirty="0">
                          <a:solidFill>
                            <a:schemeClr val="tx1"/>
                          </a:solidFill>
                          <a:latin typeface="Arial Nova Cond" panose="020B0506020202020204" pitchFamily="34" charset="0"/>
                          <a:cs typeface="Arial" panose="020B0604020202020204" pitchFamily="34" charset="0"/>
                        </a:rPr>
                        <a:t>Registration Hours</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lang="en-US" sz="1400" b="1" dirty="0">
                          <a:solidFill>
                            <a:schemeClr val="tx1"/>
                          </a:solidFill>
                          <a:latin typeface="Arial Nova Cond" panose="020B0506020202020204" pitchFamily="34" charset="0"/>
                          <a:cs typeface="Arial" panose="020B0604020202020204" pitchFamily="34" charset="0"/>
                        </a:rPr>
                        <a:t>12:00 PM – 5:00 PM</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400" b="1" dirty="0">
                          <a:solidFill>
                            <a:schemeClr val="tx1"/>
                          </a:solidFill>
                          <a:latin typeface="Arial Nova Cond" panose="020B0506020202020204" pitchFamily="34" charset="0"/>
                          <a:cs typeface="Arial" panose="020B0604020202020204" pitchFamily="34" charset="0"/>
                        </a:rPr>
                        <a:t>7:30 AM – 5:00 PM</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400" b="1" dirty="0">
                          <a:solidFill>
                            <a:schemeClr val="tx1"/>
                          </a:solidFill>
                          <a:latin typeface="Arial Nova Cond" panose="020B0506020202020204" pitchFamily="34" charset="0"/>
                          <a:cs typeface="Arial" panose="020B0604020202020204" pitchFamily="34" charset="0"/>
                        </a:rPr>
                        <a:t>7:00 AM – 4:30 PM</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400" b="1" dirty="0">
                          <a:solidFill>
                            <a:schemeClr val="tx1"/>
                          </a:solidFill>
                          <a:latin typeface="Arial Nova Cond" panose="020B0506020202020204" pitchFamily="34" charset="0"/>
                          <a:cs typeface="Arial" panose="020B0604020202020204" pitchFamily="34" charset="0"/>
                        </a:rPr>
                        <a:t>7:00 AM – 4:30 PM</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400" b="1" dirty="0">
                          <a:solidFill>
                            <a:schemeClr val="tx1"/>
                          </a:solidFill>
                          <a:latin typeface="Arial Nova Cond" panose="020B0506020202020204" pitchFamily="34" charset="0"/>
                          <a:cs typeface="Arial" panose="020B0604020202020204" pitchFamily="34" charset="0"/>
                        </a:rPr>
                        <a:t>7:00 AM – 3:00 PM</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400" b="1" dirty="0">
                          <a:solidFill>
                            <a:schemeClr val="tx1"/>
                          </a:solidFill>
                          <a:latin typeface="Arial Nova Cond" panose="020B0506020202020204" pitchFamily="34" charset="0"/>
                          <a:cs typeface="Arial" panose="020B0604020202020204" pitchFamily="34" charset="0"/>
                        </a:rPr>
                        <a:t>CLOSED</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276767315"/>
                  </a:ext>
                </a:extLst>
              </a:tr>
            </a:tbl>
          </a:graphicData>
        </a:graphic>
      </p:graphicFrame>
      <p:pic>
        <p:nvPicPr>
          <p:cNvPr id="11" name="Picture 10">
            <a:extLst>
              <a:ext uri="{FF2B5EF4-FFF2-40B4-BE49-F238E27FC236}">
                <a16:creationId xmlns:a16="http://schemas.microsoft.com/office/drawing/2014/main" id="{FE80D3E0-222E-F816-369C-07B1F122C54A}"/>
              </a:ext>
            </a:extLst>
          </p:cNvPr>
          <p:cNvPicPr>
            <a:picLocks noChangeAspect="1"/>
          </p:cNvPicPr>
          <p:nvPr/>
        </p:nvPicPr>
        <p:blipFill>
          <a:blip r:embed="rId3"/>
          <a:stretch>
            <a:fillRect/>
          </a:stretch>
        </p:blipFill>
        <p:spPr>
          <a:xfrm>
            <a:off x="9833037" y="5806870"/>
            <a:ext cx="2244664" cy="971571"/>
          </a:xfrm>
          <a:prstGeom prst="rect">
            <a:avLst/>
          </a:prstGeom>
        </p:spPr>
      </p:pic>
      <p:graphicFrame>
        <p:nvGraphicFramePr>
          <p:cNvPr id="12" name="Table 11">
            <a:extLst>
              <a:ext uri="{FF2B5EF4-FFF2-40B4-BE49-F238E27FC236}">
                <a16:creationId xmlns:a16="http://schemas.microsoft.com/office/drawing/2014/main" id="{9434C0F1-A6E1-D414-6F59-628E0DF2ABA3}"/>
              </a:ext>
            </a:extLst>
          </p:cNvPr>
          <p:cNvGraphicFramePr>
            <a:graphicFrameLocks noGrp="1"/>
          </p:cNvGraphicFramePr>
          <p:nvPr>
            <p:extLst>
              <p:ext uri="{D42A27DB-BD31-4B8C-83A1-F6EECF244321}">
                <p14:modId xmlns:p14="http://schemas.microsoft.com/office/powerpoint/2010/main" val="1483956118"/>
              </p:ext>
            </p:extLst>
          </p:nvPr>
        </p:nvGraphicFramePr>
        <p:xfrm>
          <a:off x="207168" y="3429000"/>
          <a:ext cx="10996612" cy="2343150"/>
        </p:xfrm>
        <a:graphic>
          <a:graphicData uri="http://schemas.openxmlformats.org/drawingml/2006/table">
            <a:tbl>
              <a:tblPr firstRow="1" bandRow="1">
                <a:tableStyleId>{9D7B26C5-4107-4FEC-AEDC-1716B250A1EF}</a:tableStyleId>
              </a:tblPr>
              <a:tblGrid>
                <a:gridCol w="1737746">
                  <a:extLst>
                    <a:ext uri="{9D8B030D-6E8A-4147-A177-3AD203B41FA5}">
                      <a16:colId xmlns:a16="http://schemas.microsoft.com/office/drawing/2014/main" val="3087506199"/>
                    </a:ext>
                  </a:extLst>
                </a:gridCol>
                <a:gridCol w="1647372">
                  <a:extLst>
                    <a:ext uri="{9D8B030D-6E8A-4147-A177-3AD203B41FA5}">
                      <a16:colId xmlns:a16="http://schemas.microsoft.com/office/drawing/2014/main" val="2845955297"/>
                    </a:ext>
                  </a:extLst>
                </a:gridCol>
                <a:gridCol w="1618343">
                  <a:extLst>
                    <a:ext uri="{9D8B030D-6E8A-4147-A177-3AD203B41FA5}">
                      <a16:colId xmlns:a16="http://schemas.microsoft.com/office/drawing/2014/main" val="2389268905"/>
                    </a:ext>
                  </a:extLst>
                </a:gridCol>
                <a:gridCol w="1712685">
                  <a:extLst>
                    <a:ext uri="{9D8B030D-6E8A-4147-A177-3AD203B41FA5}">
                      <a16:colId xmlns:a16="http://schemas.microsoft.com/office/drawing/2014/main" val="216386376"/>
                    </a:ext>
                  </a:extLst>
                </a:gridCol>
                <a:gridCol w="1719943">
                  <a:extLst>
                    <a:ext uri="{9D8B030D-6E8A-4147-A177-3AD203B41FA5}">
                      <a16:colId xmlns:a16="http://schemas.microsoft.com/office/drawing/2014/main" val="3037292034"/>
                    </a:ext>
                  </a:extLst>
                </a:gridCol>
                <a:gridCol w="1693749">
                  <a:extLst>
                    <a:ext uri="{9D8B030D-6E8A-4147-A177-3AD203B41FA5}">
                      <a16:colId xmlns:a16="http://schemas.microsoft.com/office/drawing/2014/main" val="391410276"/>
                    </a:ext>
                  </a:extLst>
                </a:gridCol>
                <a:gridCol w="866774">
                  <a:extLst>
                    <a:ext uri="{9D8B030D-6E8A-4147-A177-3AD203B41FA5}">
                      <a16:colId xmlns:a16="http://schemas.microsoft.com/office/drawing/2014/main" val="3991137050"/>
                    </a:ext>
                  </a:extLst>
                </a:gridCol>
              </a:tblGrid>
              <a:tr h="752475">
                <a:tc>
                  <a:txBody>
                    <a:bodyPr/>
                    <a:lstStyle/>
                    <a:p>
                      <a:pPr algn="l"/>
                      <a:r>
                        <a:rPr lang="en-US" sz="1800" b="1" dirty="0">
                          <a:solidFill>
                            <a:schemeClr val="tx1"/>
                          </a:solidFill>
                          <a:latin typeface="Arial Nova Cond" panose="020B0506020202020204" pitchFamily="34" charset="0"/>
                          <a:cs typeface="Arial" panose="020B0604020202020204" pitchFamily="34" charset="0"/>
                        </a:rPr>
                        <a:t>Show Hours</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dirty="0">
                        <a:solidFill>
                          <a:schemeClr val="bg1"/>
                        </a:solidFill>
                        <a:latin typeface="Arial" panose="020B0604020202020204" pitchFamily="34" charset="0"/>
                        <a:cs typeface="Arial" panose="020B0604020202020204" pitchFamily="34" charset="0"/>
                      </a:endParaRP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400" b="1" dirty="0">
                          <a:solidFill>
                            <a:schemeClr val="tx1"/>
                          </a:solidFill>
                          <a:latin typeface="Arial Nova Cond" panose="020B0506020202020204" pitchFamily="34" charset="0"/>
                          <a:cs typeface="Arial" panose="020B0604020202020204" pitchFamily="34" charset="0"/>
                        </a:rPr>
                        <a:t>Exhibit Hall</a:t>
                      </a:r>
                    </a:p>
                    <a:p>
                      <a:pPr algn="l"/>
                      <a:r>
                        <a:rPr lang="en-US" sz="1400" b="1" dirty="0">
                          <a:solidFill>
                            <a:schemeClr val="tx1"/>
                          </a:solidFill>
                          <a:latin typeface="Arial Nova Cond" panose="020B0506020202020204" pitchFamily="34" charset="0"/>
                          <a:cs typeface="Arial" panose="020B0604020202020204" pitchFamily="34" charset="0"/>
                        </a:rPr>
                        <a:t>10:00 AM – 4:30 PM</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400" b="1" dirty="0">
                          <a:solidFill>
                            <a:schemeClr val="tx1"/>
                          </a:solidFill>
                          <a:latin typeface="Arial Nova Cond" panose="020B0506020202020204" pitchFamily="34" charset="0"/>
                          <a:cs typeface="Arial" panose="020B0604020202020204" pitchFamily="34" charset="0"/>
                        </a:rPr>
                        <a:t>Exhibit Hall</a:t>
                      </a:r>
                    </a:p>
                    <a:p>
                      <a:pPr algn="l"/>
                      <a:r>
                        <a:rPr lang="en-US" sz="1400" b="1" dirty="0">
                          <a:solidFill>
                            <a:schemeClr val="tx1"/>
                          </a:solidFill>
                          <a:latin typeface="Arial Nova Cond" panose="020B0506020202020204" pitchFamily="34" charset="0"/>
                          <a:cs typeface="Arial" panose="020B0604020202020204" pitchFamily="34" charset="0"/>
                        </a:rPr>
                        <a:t>10:00 AM – 4:30 PM</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400" b="1" dirty="0">
                          <a:solidFill>
                            <a:schemeClr val="tx1"/>
                          </a:solidFill>
                          <a:latin typeface="Arial Nova Cond" panose="020B0506020202020204" pitchFamily="34" charset="0"/>
                          <a:cs typeface="Arial" panose="020B0604020202020204" pitchFamily="34" charset="0"/>
                        </a:rPr>
                        <a:t>Exhibit Hall</a:t>
                      </a:r>
                    </a:p>
                    <a:p>
                      <a:pPr algn="l"/>
                      <a:r>
                        <a:rPr lang="en-US" sz="1400" b="1" dirty="0">
                          <a:solidFill>
                            <a:schemeClr val="tx1"/>
                          </a:solidFill>
                          <a:latin typeface="Arial Nova Cond" panose="020B0506020202020204" pitchFamily="34" charset="0"/>
                          <a:cs typeface="Arial" panose="020B0604020202020204" pitchFamily="34" charset="0"/>
                        </a:rPr>
                        <a:t>10:00 AM – 3:00 PM</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dirty="0">
                        <a:latin typeface="Arial Nova Cond" panose="020B0506020202020204" pitchFamily="34" charset="0"/>
                      </a:endParaRP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858203530"/>
                  </a:ext>
                </a:extLst>
              </a:tr>
              <a:tr h="880052">
                <a:tc>
                  <a:txBody>
                    <a:bodyPr/>
                    <a:lstStyle/>
                    <a:p>
                      <a:pPr algn="l"/>
                      <a:r>
                        <a:rPr lang="en-US" sz="1800" b="1" dirty="0">
                          <a:solidFill>
                            <a:schemeClr val="tx1"/>
                          </a:solidFill>
                          <a:latin typeface="Arial Nova Cond" panose="020B0506020202020204" pitchFamily="34" charset="0"/>
                          <a:cs typeface="Arial" panose="020B0604020202020204" pitchFamily="34" charset="0"/>
                        </a:rPr>
                        <a:t>Workshops &amp; Education</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l"/>
                      <a:r>
                        <a:rPr lang="en-US" sz="1400" b="1" dirty="0">
                          <a:solidFill>
                            <a:schemeClr val="tx1"/>
                          </a:solidFill>
                          <a:latin typeface="Arial Nova Cond" panose="020B0506020202020204" pitchFamily="34" charset="0"/>
                          <a:cs typeface="Arial" panose="020B0604020202020204" pitchFamily="34" charset="0"/>
                        </a:rPr>
                        <a:t>Workshops</a:t>
                      </a:r>
                    </a:p>
                    <a:p>
                      <a:pPr algn="l"/>
                      <a:r>
                        <a:rPr lang="en-US" sz="1400" b="1" dirty="0">
                          <a:solidFill>
                            <a:schemeClr val="tx1"/>
                          </a:solidFill>
                          <a:latin typeface="Arial Nova Cond" panose="020B0506020202020204" pitchFamily="34" charset="0"/>
                          <a:cs typeface="Arial" panose="020B0604020202020204" pitchFamily="34" charset="0"/>
                        </a:rPr>
                        <a:t>1:00 PM – 5:00 PM</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400" b="1" dirty="0">
                          <a:solidFill>
                            <a:schemeClr val="tx1"/>
                          </a:solidFill>
                          <a:latin typeface="Arial Nova Cond" panose="020B0506020202020204" pitchFamily="34" charset="0"/>
                          <a:cs typeface="Arial" panose="020B0604020202020204" pitchFamily="34" charset="0"/>
                        </a:rPr>
                        <a:t>Workshops &amp; Education</a:t>
                      </a:r>
                    </a:p>
                    <a:p>
                      <a:pPr algn="l"/>
                      <a:r>
                        <a:rPr lang="en-US" sz="1400" b="1" dirty="0">
                          <a:solidFill>
                            <a:schemeClr val="tx1"/>
                          </a:solidFill>
                          <a:latin typeface="Arial Nova Cond" panose="020B0506020202020204" pitchFamily="34" charset="0"/>
                          <a:cs typeface="Arial" panose="020B0604020202020204" pitchFamily="34" charset="0"/>
                        </a:rPr>
                        <a:t>8:00 AM – 5:15 PM</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400" b="1" dirty="0">
                          <a:solidFill>
                            <a:schemeClr val="tx1"/>
                          </a:solidFill>
                          <a:latin typeface="Arial Nova Cond" panose="020B0506020202020204" pitchFamily="34" charset="0"/>
                          <a:cs typeface="Arial" panose="020B0604020202020204" pitchFamily="34" charset="0"/>
                        </a:rPr>
                        <a:t>Workshops &amp; Education</a:t>
                      </a:r>
                    </a:p>
                    <a:p>
                      <a:pPr algn="l"/>
                      <a:r>
                        <a:rPr lang="en-US" sz="1400" b="1" dirty="0">
                          <a:solidFill>
                            <a:schemeClr val="tx1"/>
                          </a:solidFill>
                          <a:latin typeface="Arial Nova Cond" panose="020B0506020202020204" pitchFamily="34" charset="0"/>
                          <a:cs typeface="Arial" panose="020B0604020202020204" pitchFamily="34" charset="0"/>
                        </a:rPr>
                        <a:t>8:30 AM – 4:30 PM</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400" b="1" dirty="0">
                          <a:solidFill>
                            <a:schemeClr val="tx1"/>
                          </a:solidFill>
                          <a:latin typeface="Arial Nova Cond" panose="020B0506020202020204" pitchFamily="34" charset="0"/>
                          <a:cs typeface="Arial" panose="020B0604020202020204" pitchFamily="34" charset="0"/>
                        </a:rPr>
                        <a:t>Workshops &amp; Education</a:t>
                      </a:r>
                    </a:p>
                    <a:p>
                      <a:pPr algn="l"/>
                      <a:r>
                        <a:rPr lang="en-US" sz="1400" b="1" dirty="0">
                          <a:solidFill>
                            <a:schemeClr val="tx1"/>
                          </a:solidFill>
                          <a:latin typeface="Arial Nova Cond" panose="020B0506020202020204" pitchFamily="34" charset="0"/>
                          <a:cs typeface="Arial" panose="020B0604020202020204" pitchFamily="34" charset="0"/>
                        </a:rPr>
                        <a:t>8:00 AM – 4:30 PM</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400" b="1" dirty="0">
                          <a:solidFill>
                            <a:schemeClr val="tx1"/>
                          </a:solidFill>
                          <a:latin typeface="Arial Nova Cond" panose="020B0506020202020204" pitchFamily="34" charset="0"/>
                          <a:cs typeface="Arial" panose="020B0604020202020204" pitchFamily="34" charset="0"/>
                        </a:rPr>
                        <a:t>Workshops</a:t>
                      </a:r>
                    </a:p>
                    <a:p>
                      <a:pPr algn="l"/>
                      <a:r>
                        <a:rPr lang="en-US" sz="1400" b="1" dirty="0">
                          <a:solidFill>
                            <a:schemeClr val="tx1"/>
                          </a:solidFill>
                          <a:latin typeface="Arial Nova Cond" panose="020B0506020202020204" pitchFamily="34" charset="0"/>
                          <a:cs typeface="Arial" panose="020B0604020202020204" pitchFamily="34" charset="0"/>
                        </a:rPr>
                        <a:t>8:00 AM – 3:00 PM</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dirty="0">
                        <a:latin typeface="Arial Nova Cond" panose="020B0506020202020204" pitchFamily="34" charset="0"/>
                      </a:endParaRP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477946171"/>
                  </a:ext>
                </a:extLst>
              </a:tr>
              <a:tr h="710623">
                <a:tc>
                  <a:txBody>
                    <a:bodyPr/>
                    <a:lstStyle/>
                    <a:p>
                      <a:pPr algn="l"/>
                      <a:r>
                        <a:rPr lang="en-US" sz="1800" b="1" dirty="0">
                          <a:solidFill>
                            <a:schemeClr val="tx1"/>
                          </a:solidFill>
                          <a:latin typeface="Arial Nova Cond" panose="020B0506020202020204" pitchFamily="34" charset="0"/>
                          <a:cs typeface="Arial" panose="020B0604020202020204" pitchFamily="34" charset="0"/>
                        </a:rPr>
                        <a:t>Events</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l"/>
                      <a:endParaRPr lang="en-US" sz="1400" b="1" dirty="0">
                        <a:solidFill>
                          <a:schemeClr val="tx1"/>
                        </a:solidFill>
                        <a:latin typeface="Arial Nova Cond" panose="020B0506020202020204" pitchFamily="34" charset="0"/>
                        <a:cs typeface="Arial" panose="020B0604020202020204" pitchFamily="34" charset="0"/>
                      </a:endParaRP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400" b="1" dirty="0">
                          <a:solidFill>
                            <a:schemeClr val="tx1"/>
                          </a:solidFill>
                          <a:latin typeface="Arial Nova Cond" panose="020B0506020202020204" pitchFamily="34" charset="0"/>
                          <a:cs typeface="Arial" panose="020B0604020202020204" pitchFamily="34" charset="0"/>
                        </a:rPr>
                        <a:t>New Operator’s Reception 5:00PM</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400" b="1" dirty="0">
                          <a:solidFill>
                            <a:schemeClr val="tx1"/>
                          </a:solidFill>
                          <a:latin typeface="Arial Nova Cond" panose="020B0506020202020204" pitchFamily="34" charset="0"/>
                          <a:cs typeface="Arial" panose="020B0604020202020204" pitchFamily="34" charset="0"/>
                        </a:rPr>
                        <a:t>Beer &amp; Bull 4:30PM</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400" b="1" dirty="0">
                          <a:solidFill>
                            <a:schemeClr val="tx1"/>
                          </a:solidFill>
                          <a:latin typeface="Arial Nova Cond" panose="020B0506020202020204" pitchFamily="34" charset="0"/>
                          <a:cs typeface="Arial" panose="020B0604020202020204" pitchFamily="34" charset="0"/>
                        </a:rPr>
                        <a:t>Block Party 4:30 PM</a:t>
                      </a: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endParaRPr lang="en-US" sz="1400" b="1" dirty="0">
                        <a:solidFill>
                          <a:schemeClr val="tx1"/>
                        </a:solidFill>
                        <a:latin typeface="Arial Nova Cond" panose="020B0506020202020204" pitchFamily="34" charset="0"/>
                        <a:cs typeface="Arial" panose="020B0604020202020204" pitchFamily="34" charset="0"/>
                      </a:endParaRP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dirty="0">
                        <a:latin typeface="Arial Nova Cond" panose="020B0506020202020204" pitchFamily="34" charset="0"/>
                      </a:endParaRPr>
                    </a:p>
                  </a:txBody>
                  <a:tcPr marL="70286" marR="70286" marT="35143" marB="35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054873306"/>
                  </a:ext>
                </a:extLst>
              </a:tr>
            </a:tbl>
          </a:graphicData>
        </a:graphic>
      </p:graphicFrame>
      <p:sp>
        <p:nvSpPr>
          <p:cNvPr id="6" name="Title 5">
            <a:extLst>
              <a:ext uri="{FF2B5EF4-FFF2-40B4-BE49-F238E27FC236}">
                <a16:creationId xmlns:a16="http://schemas.microsoft.com/office/drawing/2014/main" id="{11DE5C50-19B9-CC86-BD23-243210A3A0F4}"/>
              </a:ext>
            </a:extLst>
          </p:cNvPr>
          <p:cNvSpPr>
            <a:spLocks noGrp="1"/>
          </p:cNvSpPr>
          <p:nvPr>
            <p:ph type="title"/>
          </p:nvPr>
        </p:nvSpPr>
        <p:spPr>
          <a:xfrm>
            <a:off x="314325" y="48777"/>
            <a:ext cx="5695950" cy="1035050"/>
          </a:xfrm>
        </p:spPr>
        <p:txBody>
          <a:bodyPr/>
          <a:lstStyle/>
          <a:p>
            <a:r>
              <a:rPr lang="en-US" b="1" dirty="0">
                <a:solidFill>
                  <a:srgbClr val="00FF00"/>
                </a:solidFill>
                <a:latin typeface="Arial Nova Cond" panose="020B0506020202020204" pitchFamily="34" charset="0"/>
                <a:cs typeface="Arial" panose="020B0604020202020204" pitchFamily="34" charset="0"/>
              </a:rPr>
              <a:t>Show Schedule</a:t>
            </a:r>
          </a:p>
        </p:txBody>
      </p:sp>
    </p:spTree>
    <p:extLst>
      <p:ext uri="{BB962C8B-B14F-4D97-AF65-F5344CB8AC3E}">
        <p14:creationId xmlns:p14="http://schemas.microsoft.com/office/powerpoint/2010/main" val="3337321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A5E49D-3EDA-41A8-BAB0-AC8ADC89F0B5}"/>
              </a:ext>
            </a:extLst>
          </p:cNvPr>
          <p:cNvSpPr txBox="1"/>
          <p:nvPr/>
        </p:nvSpPr>
        <p:spPr>
          <a:xfrm>
            <a:off x="513643" y="621145"/>
            <a:ext cx="5863094" cy="6309420"/>
          </a:xfrm>
          <a:prstGeom prst="rect">
            <a:avLst/>
          </a:prstGeom>
          <a:noFill/>
        </p:spPr>
        <p:txBody>
          <a:bodyPr wrap="square" lIns="91440" tIns="45720" rIns="91440" bIns="45720" rtlCol="0" anchor="t">
            <a:spAutoFit/>
          </a:bodyPr>
          <a:lstStyle/>
          <a:p>
            <a:r>
              <a:rPr lang="en-US" sz="1600" b="1" dirty="0">
                <a:latin typeface="Arial Nova Cond" panose="020B0506020202020204" pitchFamily="34" charset="0"/>
              </a:rPr>
              <a:t>LEVEL 1:</a:t>
            </a:r>
          </a:p>
          <a:p>
            <a:r>
              <a:rPr lang="en-US" sz="1600" b="1" dirty="0">
                <a:solidFill>
                  <a:schemeClr val="bg1"/>
                </a:solidFill>
                <a:latin typeface="Arial Nova Cond" panose="020B0506020202020204" pitchFamily="34" charset="0"/>
              </a:rPr>
              <a:t>Badge Pick-Up &amp; Registration: </a:t>
            </a:r>
            <a:r>
              <a:rPr lang="en-US" sz="1600" dirty="0">
                <a:solidFill>
                  <a:schemeClr val="bg1"/>
                </a:solidFill>
                <a:latin typeface="Arial Nova Cond" panose="020B0506020202020204" pitchFamily="34" charset="0"/>
              </a:rPr>
              <a:t>Atrium Lobby</a:t>
            </a:r>
          </a:p>
          <a:p>
            <a:endParaRPr lang="en-US" sz="1000" b="1" dirty="0">
              <a:solidFill>
                <a:schemeClr val="bg1"/>
              </a:solidFill>
              <a:latin typeface="Arial Nova Cond" panose="020B0506020202020204" pitchFamily="34" charset="0"/>
            </a:endParaRPr>
          </a:p>
          <a:p>
            <a:r>
              <a:rPr lang="en-US" sz="1600" b="1" dirty="0">
                <a:solidFill>
                  <a:schemeClr val="bg1"/>
                </a:solidFill>
                <a:latin typeface="Arial Nova Cond" panose="020B0506020202020204" pitchFamily="34" charset="0"/>
              </a:rPr>
              <a:t>Lead Retrieval – </a:t>
            </a:r>
            <a:r>
              <a:rPr lang="en-US" sz="1600" dirty="0">
                <a:solidFill>
                  <a:schemeClr val="bg1"/>
                </a:solidFill>
                <a:latin typeface="Arial Nova Cond" panose="020B0506020202020204" pitchFamily="34" charset="0"/>
              </a:rPr>
              <a:t>Escalator wall, Left of Registration</a:t>
            </a:r>
          </a:p>
          <a:p>
            <a:endParaRPr lang="en-US" sz="1000" b="1" dirty="0">
              <a:solidFill>
                <a:schemeClr val="bg1"/>
              </a:solidFill>
              <a:latin typeface="Arial Nova Cond" panose="020B0506020202020204" pitchFamily="34" charset="0"/>
            </a:endParaRPr>
          </a:p>
          <a:p>
            <a:r>
              <a:rPr lang="en-US" sz="1600" b="1" dirty="0">
                <a:solidFill>
                  <a:schemeClr val="bg1"/>
                </a:solidFill>
                <a:latin typeface="Arial Nova Cond" panose="020B0506020202020204" pitchFamily="34" charset="0"/>
              </a:rPr>
              <a:t>First Aid: </a:t>
            </a:r>
            <a:r>
              <a:rPr lang="en-US" sz="1600" dirty="0">
                <a:solidFill>
                  <a:schemeClr val="bg1"/>
                </a:solidFill>
                <a:latin typeface="Arial Nova Cond" panose="020B0506020202020204" pitchFamily="34" charset="0"/>
              </a:rPr>
              <a:t>Next to Room W110 &amp; Food Court</a:t>
            </a:r>
          </a:p>
          <a:p>
            <a:br>
              <a:rPr lang="en-US" sz="1600" b="1" dirty="0">
                <a:solidFill>
                  <a:schemeClr val="bg1"/>
                </a:solidFill>
                <a:latin typeface="Arial Nova Cond" panose="020B0506020202020204" pitchFamily="34" charset="0"/>
              </a:rPr>
            </a:br>
            <a:r>
              <a:rPr lang="en-US" sz="1600" b="1" dirty="0">
                <a:solidFill>
                  <a:schemeClr val="bg1"/>
                </a:solidFill>
                <a:latin typeface="Arial Nova Cond" panose="020B0506020202020204" pitchFamily="34" charset="0"/>
              </a:rPr>
              <a:t>FedEx Office &amp; Business Center: </a:t>
            </a:r>
            <a:r>
              <a:rPr lang="en-US" sz="1600" dirty="0">
                <a:solidFill>
                  <a:schemeClr val="bg1"/>
                </a:solidFill>
                <a:latin typeface="Arial Nova Cond" panose="020B0506020202020204" pitchFamily="34" charset="0"/>
              </a:rPr>
              <a:t>Across from W2 </a:t>
            </a:r>
            <a:endParaRPr lang="en-US" sz="1600" b="1" dirty="0">
              <a:solidFill>
                <a:schemeClr val="bg1"/>
              </a:solidFill>
              <a:latin typeface="Arial Nova Cond" panose="020B0506020202020204" pitchFamily="34" charset="0"/>
            </a:endParaRPr>
          </a:p>
          <a:p>
            <a:endParaRPr lang="en-US" sz="1000" b="1" dirty="0">
              <a:solidFill>
                <a:schemeClr val="bg1"/>
              </a:solidFill>
              <a:latin typeface="Arial Nova Cond" panose="020B0506020202020204" pitchFamily="34" charset="0"/>
            </a:endParaRPr>
          </a:p>
          <a:p>
            <a:r>
              <a:rPr lang="en-US" sz="1600" b="1" dirty="0">
                <a:solidFill>
                  <a:schemeClr val="bg1"/>
                </a:solidFill>
                <a:latin typeface="Arial Nova Cond" panose="020B0506020202020204" pitchFamily="34" charset="0"/>
              </a:rPr>
              <a:t>Exhibitor Meeting Rooms – </a:t>
            </a:r>
            <a:r>
              <a:rPr lang="en-US" sz="1600" dirty="0">
                <a:solidFill>
                  <a:schemeClr val="bg1"/>
                </a:solidFill>
                <a:latin typeface="Arial Nova Cond" panose="020B0506020202020204" pitchFamily="34" charset="0"/>
              </a:rPr>
              <a:t>W101 – W109</a:t>
            </a:r>
          </a:p>
          <a:p>
            <a:endParaRPr lang="en-US" sz="1000" b="1" dirty="0">
              <a:solidFill>
                <a:schemeClr val="bg1"/>
              </a:solidFill>
              <a:latin typeface="Arial Nova Cond" panose="020B0506020202020204" pitchFamily="34" charset="0"/>
            </a:endParaRPr>
          </a:p>
          <a:p>
            <a:r>
              <a:rPr lang="en-US" sz="1600" b="1" dirty="0">
                <a:solidFill>
                  <a:schemeClr val="bg1"/>
                </a:solidFill>
                <a:latin typeface="Arial Nova Cond" panose="020B0506020202020204" pitchFamily="34" charset="0"/>
              </a:rPr>
              <a:t>Exhibit Hall Entrance: </a:t>
            </a:r>
            <a:r>
              <a:rPr lang="en-US" sz="1600" dirty="0">
                <a:solidFill>
                  <a:schemeClr val="bg1"/>
                </a:solidFill>
                <a:latin typeface="Arial Nova Cond" panose="020B0506020202020204" pitchFamily="34" charset="0"/>
              </a:rPr>
              <a:t>W2</a:t>
            </a:r>
          </a:p>
          <a:p>
            <a:endParaRPr lang="en-US" sz="800" b="1" dirty="0">
              <a:solidFill>
                <a:schemeClr val="bg1"/>
              </a:solidFill>
              <a:latin typeface="Arial Nova Cond" panose="020B0506020202020204" pitchFamily="34" charset="0"/>
            </a:endParaRPr>
          </a:p>
          <a:p>
            <a:r>
              <a:rPr lang="en-US" sz="1600" b="1" dirty="0">
                <a:solidFill>
                  <a:schemeClr val="bg1"/>
                </a:solidFill>
                <a:latin typeface="Arial Nova Cond" panose="020B0506020202020204" pitchFamily="34" charset="0"/>
              </a:rPr>
              <a:t>Freeman Service Center: </a:t>
            </a:r>
            <a:r>
              <a:rPr lang="en-US" sz="1600" dirty="0">
                <a:solidFill>
                  <a:schemeClr val="bg1"/>
                </a:solidFill>
                <a:latin typeface="Arial Nova Cond" panose="020B0506020202020204" pitchFamily="34" charset="0"/>
              </a:rPr>
              <a:t>W4 Aisle 3400</a:t>
            </a:r>
          </a:p>
          <a:p>
            <a:endParaRPr lang="en-US" sz="1000" b="1" dirty="0">
              <a:solidFill>
                <a:schemeClr val="bg1"/>
              </a:solidFill>
              <a:latin typeface="Arial Nova Cond" panose="020B0506020202020204" pitchFamily="34" charset="0"/>
            </a:endParaRPr>
          </a:p>
          <a:p>
            <a:r>
              <a:rPr lang="en-US" sz="1600" b="1" dirty="0">
                <a:solidFill>
                  <a:schemeClr val="bg1"/>
                </a:solidFill>
                <a:latin typeface="Arial Nova Cond" panose="020B0506020202020204" pitchFamily="34" charset="0"/>
              </a:rPr>
              <a:t>International Pizza Challenge Area &amp; Bacio Non-Traditional :</a:t>
            </a:r>
            <a:r>
              <a:rPr lang="en-US" sz="1600" dirty="0">
                <a:solidFill>
                  <a:schemeClr val="bg1"/>
                </a:solidFill>
                <a:latin typeface="Arial Nova Cond" panose="020B0506020202020204" pitchFamily="34" charset="0"/>
              </a:rPr>
              <a:t> </a:t>
            </a:r>
          </a:p>
          <a:p>
            <a:r>
              <a:rPr lang="en-US" sz="1600" dirty="0">
                <a:solidFill>
                  <a:schemeClr val="bg1"/>
                </a:solidFill>
                <a:latin typeface="Arial Nova Cond" panose="020B0506020202020204" pitchFamily="34" charset="0"/>
              </a:rPr>
              <a:t>Front of W1 – Booth #640</a:t>
            </a:r>
          </a:p>
          <a:p>
            <a:endParaRPr lang="en-US" sz="1000" b="1" dirty="0">
              <a:solidFill>
                <a:schemeClr val="bg1"/>
              </a:solidFill>
              <a:latin typeface="Arial Nova Cond" panose="020B0506020202020204" pitchFamily="34" charset="0"/>
            </a:endParaRPr>
          </a:p>
          <a:p>
            <a:r>
              <a:rPr lang="en-US" sz="1600" b="1" dirty="0">
                <a:solidFill>
                  <a:schemeClr val="bg1"/>
                </a:solidFill>
                <a:latin typeface="Arial Nova Cond" panose="020B0506020202020204" pitchFamily="34" charset="0"/>
              </a:rPr>
              <a:t>World Pizza Games &amp; Int’l Sandwich Competition &amp; Block Party</a:t>
            </a:r>
            <a:r>
              <a:rPr lang="en-US" sz="1600" dirty="0">
                <a:solidFill>
                  <a:schemeClr val="bg1"/>
                </a:solidFill>
                <a:latin typeface="Arial Nova Cond" panose="020B0506020202020204" pitchFamily="34" charset="0"/>
              </a:rPr>
              <a:t>: Front of W1 – Booth #610</a:t>
            </a:r>
          </a:p>
          <a:p>
            <a:endParaRPr lang="en-US" sz="1000" dirty="0">
              <a:solidFill>
                <a:schemeClr val="bg1"/>
              </a:solidFill>
              <a:latin typeface="Arial Nova Cond" panose="020B0506020202020204" pitchFamily="34" charset="0"/>
            </a:endParaRPr>
          </a:p>
          <a:p>
            <a:r>
              <a:rPr lang="en-US" sz="1600" b="1" dirty="0">
                <a:solidFill>
                  <a:schemeClr val="bg1"/>
                </a:solidFill>
                <a:latin typeface="Arial Nova Cond" panose="020B0506020202020204" pitchFamily="34" charset="0"/>
              </a:rPr>
              <a:t>Demonstration Area: </a:t>
            </a:r>
            <a:r>
              <a:rPr lang="en-US" sz="1600" dirty="0">
                <a:solidFill>
                  <a:schemeClr val="bg1"/>
                </a:solidFill>
                <a:latin typeface="Arial Nova Cond" panose="020B0506020202020204" pitchFamily="34" charset="0"/>
              </a:rPr>
              <a:t>Back of W3 – Booth #3147</a:t>
            </a:r>
          </a:p>
          <a:p>
            <a:endParaRPr lang="en-US" sz="1000" b="1" dirty="0">
              <a:solidFill>
                <a:schemeClr val="bg1"/>
              </a:solidFill>
              <a:latin typeface="Arial Nova Cond" panose="020B0506020202020204" pitchFamily="34" charset="0"/>
            </a:endParaRPr>
          </a:p>
          <a:p>
            <a:r>
              <a:rPr lang="en-US" sz="1600" b="1" dirty="0">
                <a:solidFill>
                  <a:schemeClr val="bg1"/>
                </a:solidFill>
                <a:latin typeface="Arial Nova Cond" panose="020B0506020202020204" pitchFamily="34" charset="0"/>
              </a:rPr>
              <a:t>Pizza Today Village: </a:t>
            </a:r>
            <a:r>
              <a:rPr lang="en-US" sz="1600" dirty="0">
                <a:solidFill>
                  <a:schemeClr val="bg1"/>
                </a:solidFill>
                <a:latin typeface="Arial Nova Cond" panose="020B0506020202020204" pitchFamily="34" charset="0"/>
              </a:rPr>
              <a:t>Booth #2723</a:t>
            </a:r>
          </a:p>
          <a:p>
            <a:endParaRPr lang="en-US" sz="1000" dirty="0">
              <a:solidFill>
                <a:schemeClr val="bg1"/>
              </a:solidFill>
              <a:latin typeface="Arial Nova Cond" panose="020B0506020202020204" pitchFamily="34" charset="0"/>
            </a:endParaRPr>
          </a:p>
          <a:p>
            <a:r>
              <a:rPr lang="en-US" sz="1600" b="1" dirty="0">
                <a:solidFill>
                  <a:schemeClr val="bg1"/>
                </a:solidFill>
                <a:latin typeface="Arial Nova Cond" panose="020B0506020202020204" pitchFamily="34" charset="0"/>
              </a:rPr>
              <a:t>Gelato World Championship: </a:t>
            </a:r>
            <a:r>
              <a:rPr lang="en-US" sz="1600" dirty="0">
                <a:solidFill>
                  <a:schemeClr val="bg1"/>
                </a:solidFill>
                <a:latin typeface="Arial Nova Cond" panose="020B0506020202020204" pitchFamily="34" charset="0"/>
              </a:rPr>
              <a:t>Booth #3200</a:t>
            </a:r>
            <a:br>
              <a:rPr lang="en-US" sz="1400" b="1" dirty="0">
                <a:solidFill>
                  <a:schemeClr val="bg1"/>
                </a:solidFill>
                <a:latin typeface="Arial Nova Cond" panose="020B0506020202020204" pitchFamily="34" charset="0"/>
              </a:rPr>
            </a:br>
            <a:endParaRPr lang="en-US" dirty="0">
              <a:solidFill>
                <a:schemeClr val="bg1"/>
              </a:solidFill>
              <a:latin typeface="Arial Nova Cond" panose="020B0506020202020204" pitchFamily="34" charset="0"/>
            </a:endParaRPr>
          </a:p>
          <a:p>
            <a:endParaRPr lang="en-US" b="1" dirty="0">
              <a:solidFill>
                <a:schemeClr val="bg1"/>
              </a:solidFill>
              <a:latin typeface="Arial Nova Cond" panose="020B0506020202020204" pitchFamily="34" charset="0"/>
            </a:endParaRPr>
          </a:p>
          <a:p>
            <a:endParaRPr lang="en-US" dirty="0">
              <a:latin typeface="Arial Nova Cond" panose="020B0506020202020204" pitchFamily="34" charset="0"/>
            </a:endParaRPr>
          </a:p>
        </p:txBody>
      </p:sp>
      <p:sp>
        <p:nvSpPr>
          <p:cNvPr id="4" name="Title 1">
            <a:extLst>
              <a:ext uri="{FF2B5EF4-FFF2-40B4-BE49-F238E27FC236}">
                <a16:creationId xmlns:a16="http://schemas.microsoft.com/office/drawing/2014/main" id="{FAF0E55F-9167-9910-330C-E11F034BABCB}"/>
              </a:ext>
            </a:extLst>
          </p:cNvPr>
          <p:cNvSpPr txBox="1">
            <a:spLocks/>
          </p:cNvSpPr>
          <p:nvPr/>
        </p:nvSpPr>
        <p:spPr>
          <a:xfrm>
            <a:off x="513643" y="0"/>
            <a:ext cx="3564467" cy="951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FF00"/>
                </a:solidFill>
                <a:latin typeface="Arial Nova Cond" panose="020B0506020202020204" pitchFamily="34" charset="0"/>
                <a:ea typeface="Malgun Gothic" panose="020B0503020000020004" pitchFamily="34" charset="-127"/>
                <a:cs typeface="Arial" panose="020B0604020202020204" pitchFamily="34" charset="0"/>
              </a:rPr>
              <a:t>Key Locations</a:t>
            </a:r>
            <a:endParaRPr lang="en-US" sz="2800" b="1" dirty="0">
              <a:solidFill>
                <a:srgbClr val="00FF00"/>
              </a:solidFill>
              <a:latin typeface="Arial Nova Cond" panose="020B0506020202020204" pitchFamily="34" charset="0"/>
              <a:ea typeface="Malgun Gothic" panose="020B0503020000020004" pitchFamily="34" charset="-127"/>
              <a:cs typeface="Arial" panose="020B0604020202020204" pitchFamily="34" charset="0"/>
            </a:endParaRPr>
          </a:p>
        </p:txBody>
      </p:sp>
      <p:pic>
        <p:nvPicPr>
          <p:cNvPr id="7" name="Picture 6">
            <a:extLst>
              <a:ext uri="{FF2B5EF4-FFF2-40B4-BE49-F238E27FC236}">
                <a16:creationId xmlns:a16="http://schemas.microsoft.com/office/drawing/2014/main" id="{EF1F7DBA-FB8F-5C4B-1F38-1FD4E73FAF6C}"/>
              </a:ext>
            </a:extLst>
          </p:cNvPr>
          <p:cNvPicPr>
            <a:picLocks noChangeAspect="1"/>
          </p:cNvPicPr>
          <p:nvPr/>
        </p:nvPicPr>
        <p:blipFill>
          <a:blip r:embed="rId3"/>
          <a:stretch>
            <a:fillRect/>
          </a:stretch>
        </p:blipFill>
        <p:spPr>
          <a:xfrm>
            <a:off x="4244268" y="5872066"/>
            <a:ext cx="1685575" cy="729577"/>
          </a:xfrm>
          <a:prstGeom prst="rect">
            <a:avLst/>
          </a:prstGeom>
        </p:spPr>
      </p:pic>
      <p:pic>
        <p:nvPicPr>
          <p:cNvPr id="8" name="Picture 7">
            <a:extLst>
              <a:ext uri="{FF2B5EF4-FFF2-40B4-BE49-F238E27FC236}">
                <a16:creationId xmlns:a16="http://schemas.microsoft.com/office/drawing/2014/main" id="{7354C08A-E9B8-B5C9-A45F-3094370DD14F}"/>
              </a:ext>
            </a:extLst>
          </p:cNvPr>
          <p:cNvPicPr>
            <a:picLocks noChangeAspect="1"/>
          </p:cNvPicPr>
          <p:nvPr/>
        </p:nvPicPr>
        <p:blipFill>
          <a:blip r:embed="rId4"/>
          <a:stretch>
            <a:fillRect/>
          </a:stretch>
        </p:blipFill>
        <p:spPr>
          <a:xfrm>
            <a:off x="6096000" y="114188"/>
            <a:ext cx="5919530" cy="6629623"/>
          </a:xfrm>
          <a:prstGeom prst="rect">
            <a:avLst/>
          </a:prstGeom>
        </p:spPr>
      </p:pic>
    </p:spTree>
    <p:extLst>
      <p:ext uri="{BB962C8B-B14F-4D97-AF65-F5344CB8AC3E}">
        <p14:creationId xmlns:p14="http://schemas.microsoft.com/office/powerpoint/2010/main" val="19618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62239-D128-4DD9-A8CB-6DCA82250793}"/>
              </a:ext>
            </a:extLst>
          </p:cNvPr>
          <p:cNvSpPr>
            <a:spLocks noGrp="1"/>
          </p:cNvSpPr>
          <p:nvPr>
            <p:ph type="title"/>
          </p:nvPr>
        </p:nvSpPr>
        <p:spPr>
          <a:xfrm>
            <a:off x="446005" y="-103759"/>
            <a:ext cx="4087895" cy="1325563"/>
          </a:xfrm>
        </p:spPr>
        <p:txBody>
          <a:bodyPr/>
          <a:lstStyle/>
          <a:p>
            <a:r>
              <a:rPr lang="en-US" b="1" dirty="0">
                <a:solidFill>
                  <a:srgbClr val="00FF00"/>
                </a:solidFill>
                <a:latin typeface="Arial Nova Cond" panose="020B0506020202020204" pitchFamily="34" charset="0"/>
                <a:ea typeface="Malgun Gothic" panose="020B0503020000020004" pitchFamily="34" charset="-127"/>
                <a:cs typeface="Arial" panose="020B0604020202020204" pitchFamily="34" charset="0"/>
              </a:rPr>
              <a:t>Key Locations</a:t>
            </a:r>
            <a:endParaRPr lang="en-US" sz="2800" b="1" dirty="0">
              <a:solidFill>
                <a:srgbClr val="00FF00"/>
              </a:solidFill>
              <a:latin typeface="Arial Nova Cond" panose="020B0506020202020204" pitchFamily="34" charset="0"/>
              <a:ea typeface="Malgun Gothic" panose="020B0503020000020004" pitchFamily="34" charset="-127"/>
              <a:cs typeface="Arial" panose="020B0604020202020204" pitchFamily="34" charset="0"/>
            </a:endParaRPr>
          </a:p>
        </p:txBody>
      </p:sp>
      <p:sp>
        <p:nvSpPr>
          <p:cNvPr id="3" name="TextBox 2">
            <a:extLst>
              <a:ext uri="{FF2B5EF4-FFF2-40B4-BE49-F238E27FC236}">
                <a16:creationId xmlns:a16="http://schemas.microsoft.com/office/drawing/2014/main" id="{93A5E49D-3EDA-41A8-BAB0-AC8ADC89F0B5}"/>
              </a:ext>
            </a:extLst>
          </p:cNvPr>
          <p:cNvSpPr txBox="1"/>
          <p:nvPr/>
        </p:nvSpPr>
        <p:spPr>
          <a:xfrm>
            <a:off x="446005" y="948690"/>
            <a:ext cx="5060891" cy="5709255"/>
          </a:xfrm>
          <a:prstGeom prst="rect">
            <a:avLst/>
          </a:prstGeom>
          <a:noFill/>
        </p:spPr>
        <p:txBody>
          <a:bodyPr wrap="square" lIns="91440" tIns="45720" rIns="91440" bIns="45720" rtlCol="0" anchor="t">
            <a:spAutoFit/>
          </a:bodyPr>
          <a:lstStyle/>
          <a:p>
            <a:r>
              <a:rPr lang="en-US" sz="2000" b="1" dirty="0">
                <a:solidFill>
                  <a:schemeClr val="bg1"/>
                </a:solidFill>
                <a:latin typeface="Arial Nova Cond" panose="020B0506020202020204" pitchFamily="34" charset="0"/>
              </a:rPr>
              <a:t>LEVEL 2 &amp; 3:</a:t>
            </a:r>
          </a:p>
          <a:p>
            <a:endParaRPr lang="en-US" sz="800" dirty="0">
              <a:solidFill>
                <a:schemeClr val="bg1"/>
              </a:solidFill>
              <a:latin typeface="Arial Nova Cond" panose="020B0506020202020204" pitchFamily="34" charset="0"/>
            </a:endParaRPr>
          </a:p>
          <a:p>
            <a:r>
              <a:rPr lang="en-US" b="1" dirty="0">
                <a:solidFill>
                  <a:schemeClr val="bg1"/>
                </a:solidFill>
                <a:latin typeface="Arial Nova Cond" panose="020B0506020202020204" pitchFamily="34" charset="0"/>
              </a:rPr>
              <a:t>Show Office: </a:t>
            </a:r>
            <a:r>
              <a:rPr lang="en-US" dirty="0">
                <a:solidFill>
                  <a:schemeClr val="bg1"/>
                </a:solidFill>
                <a:latin typeface="Arial Nova Cond" panose="020B0506020202020204" pitchFamily="34" charset="0"/>
              </a:rPr>
              <a:t>W237</a:t>
            </a:r>
          </a:p>
          <a:p>
            <a:endParaRPr lang="en-US" sz="800" dirty="0">
              <a:solidFill>
                <a:schemeClr val="bg1"/>
              </a:solidFill>
              <a:latin typeface="Arial Nova Cond" panose="020B0506020202020204" pitchFamily="34" charset="0"/>
            </a:endParaRPr>
          </a:p>
          <a:p>
            <a:r>
              <a:rPr lang="en-US" b="1" dirty="0">
                <a:solidFill>
                  <a:schemeClr val="bg1"/>
                </a:solidFill>
                <a:latin typeface="Arial Nova Cond" panose="020B0506020202020204" pitchFamily="34" charset="0"/>
              </a:rPr>
              <a:t>Sales Suite: </a:t>
            </a:r>
            <a:r>
              <a:rPr lang="en-US" dirty="0">
                <a:solidFill>
                  <a:schemeClr val="bg1"/>
                </a:solidFill>
                <a:latin typeface="Arial Nova Cond" panose="020B0506020202020204" pitchFamily="34" charset="0"/>
              </a:rPr>
              <a:t>W238</a:t>
            </a:r>
          </a:p>
          <a:p>
            <a:r>
              <a:rPr lang="en-US" b="1" dirty="0">
                <a:solidFill>
                  <a:schemeClr val="bg1"/>
                </a:solidFill>
                <a:latin typeface="Arial Nova Cond" panose="020B0506020202020204" pitchFamily="34" charset="0"/>
              </a:rPr>
              <a:t>(2027 International Pizza &amp; Pizza Columbus 2026 Booth Sales)</a:t>
            </a:r>
            <a:r>
              <a:rPr lang="en-US" dirty="0">
                <a:solidFill>
                  <a:schemeClr val="bg1"/>
                </a:solidFill>
                <a:latin typeface="Arial Nova Cond" panose="020B0506020202020204" pitchFamily="34" charset="0"/>
              </a:rPr>
              <a:t>:</a:t>
            </a:r>
            <a:endParaRPr lang="en-US" sz="800" dirty="0">
              <a:solidFill>
                <a:schemeClr val="bg1"/>
              </a:solidFill>
              <a:latin typeface="Arial Nova Cond" panose="020B0506020202020204" pitchFamily="34" charset="0"/>
            </a:endParaRPr>
          </a:p>
          <a:p>
            <a:endParaRPr lang="en-US" sz="800" b="1" dirty="0">
              <a:solidFill>
                <a:schemeClr val="bg1"/>
              </a:solidFill>
              <a:latin typeface="Arial Nova Cond" panose="020B0506020202020204" pitchFamily="34" charset="0"/>
            </a:endParaRPr>
          </a:p>
          <a:p>
            <a:r>
              <a:rPr lang="en-US" b="1" dirty="0">
                <a:solidFill>
                  <a:schemeClr val="bg1"/>
                </a:solidFill>
                <a:latin typeface="Arial Nova Cond" panose="020B0506020202020204" pitchFamily="34" charset="0"/>
              </a:rPr>
              <a:t>Speaker Lounge: </a:t>
            </a:r>
            <a:r>
              <a:rPr lang="en-US" dirty="0">
                <a:solidFill>
                  <a:schemeClr val="bg1"/>
                </a:solidFill>
                <a:latin typeface="Arial Nova Cond" panose="020B0506020202020204" pitchFamily="34" charset="0"/>
              </a:rPr>
              <a:t>W235</a:t>
            </a:r>
          </a:p>
          <a:p>
            <a:endParaRPr lang="en-US" sz="800" b="1" dirty="0">
              <a:solidFill>
                <a:schemeClr val="bg1"/>
              </a:solidFill>
              <a:latin typeface="Arial Nova Cond" panose="020B0506020202020204" pitchFamily="34" charset="0"/>
            </a:endParaRPr>
          </a:p>
          <a:p>
            <a:r>
              <a:rPr lang="en-US" b="1" dirty="0">
                <a:solidFill>
                  <a:schemeClr val="bg1"/>
                </a:solidFill>
                <a:latin typeface="Arial Nova Cond" panose="020B0506020202020204" pitchFamily="34" charset="0"/>
              </a:rPr>
              <a:t>Keynote: </a:t>
            </a:r>
            <a:r>
              <a:rPr lang="en-US" dirty="0">
                <a:solidFill>
                  <a:schemeClr val="bg1"/>
                </a:solidFill>
                <a:latin typeface="Arial Nova Cond" panose="020B0506020202020204" pitchFamily="34" charset="0"/>
              </a:rPr>
              <a:t>W231 Wylie Dufresne Stretch Pizza</a:t>
            </a:r>
          </a:p>
          <a:p>
            <a:endParaRPr lang="en-US" sz="800" b="1" dirty="0">
              <a:solidFill>
                <a:schemeClr val="bg1"/>
              </a:solidFill>
              <a:latin typeface="Arial Nova Cond" panose="020B0506020202020204" pitchFamily="34" charset="0"/>
            </a:endParaRPr>
          </a:p>
          <a:p>
            <a:r>
              <a:rPr lang="en-US" b="1" dirty="0">
                <a:solidFill>
                  <a:schemeClr val="bg1"/>
                </a:solidFill>
                <a:latin typeface="Arial Nova Cond" panose="020B0506020202020204" pitchFamily="34" charset="0"/>
              </a:rPr>
              <a:t>Pizza Seminars: </a:t>
            </a:r>
            <a:r>
              <a:rPr lang="en-US" dirty="0">
                <a:solidFill>
                  <a:schemeClr val="bg1"/>
                </a:solidFill>
                <a:latin typeface="Arial Nova Cond" panose="020B0506020202020204" pitchFamily="34" charset="0"/>
              </a:rPr>
              <a:t>Workshops &amp; Seminars </a:t>
            </a:r>
          </a:p>
          <a:p>
            <a:endParaRPr lang="en-US" sz="800" b="1" dirty="0">
              <a:solidFill>
                <a:schemeClr val="bg1"/>
              </a:solidFill>
              <a:latin typeface="Arial Nova Cond" panose="020B0506020202020204" pitchFamily="34" charset="0"/>
            </a:endParaRPr>
          </a:p>
          <a:p>
            <a:r>
              <a:rPr lang="en-US" sz="2000" b="1" dirty="0">
                <a:solidFill>
                  <a:schemeClr val="bg1"/>
                </a:solidFill>
                <a:latin typeface="Arial Nova Cond" panose="020B0506020202020204" pitchFamily="34" charset="0"/>
              </a:rPr>
              <a:t>Special Events: </a:t>
            </a:r>
          </a:p>
          <a:p>
            <a:r>
              <a:rPr lang="en-US" sz="1600" dirty="0">
                <a:solidFill>
                  <a:schemeClr val="bg1"/>
                </a:solidFill>
                <a:latin typeface="Arial Nova Cond" panose="020B0506020202020204" pitchFamily="34" charset="0"/>
              </a:rPr>
              <a:t>New Operators Reception (Monday) </a:t>
            </a:r>
          </a:p>
          <a:p>
            <a:r>
              <a:rPr lang="en-US" sz="1600" dirty="0">
                <a:solidFill>
                  <a:schemeClr val="bg1"/>
                </a:solidFill>
                <a:effectLst/>
                <a:latin typeface="Arial Nova Cond" panose="020B0506020202020204" pitchFamily="34" charset="0"/>
                <a:ea typeface="Calibri" panose="020F0502020204030204" pitchFamily="34" charset="0"/>
                <a:cs typeface="Times New Roman" panose="02020603050405020304" pitchFamily="18" charset="0"/>
              </a:rPr>
              <a:t>W228 Pre-function space </a:t>
            </a:r>
          </a:p>
          <a:p>
            <a:endParaRPr lang="en-US" sz="1600" dirty="0">
              <a:solidFill>
                <a:schemeClr val="bg1"/>
              </a:solidFill>
              <a:latin typeface="Arial Nova Cond" panose="020B0506020202020204" pitchFamily="34" charset="0"/>
            </a:endParaRPr>
          </a:p>
          <a:p>
            <a:r>
              <a:rPr lang="en-US" sz="1600" b="1" dirty="0">
                <a:solidFill>
                  <a:schemeClr val="bg1"/>
                </a:solidFill>
                <a:latin typeface="Arial Nova Cond" panose="020B0506020202020204" pitchFamily="34" charset="0"/>
              </a:rPr>
              <a:t>Beer &amp; Bull </a:t>
            </a:r>
            <a:r>
              <a:rPr lang="en-US" sz="1600" dirty="0">
                <a:solidFill>
                  <a:schemeClr val="bg1"/>
                </a:solidFill>
                <a:latin typeface="Arial Nova Cond" panose="020B0506020202020204" pitchFamily="34" charset="0"/>
              </a:rPr>
              <a:t>(Tuesday), </a:t>
            </a:r>
            <a:r>
              <a:rPr lang="en-US" sz="1600" dirty="0">
                <a:solidFill>
                  <a:schemeClr val="bg1"/>
                </a:solidFill>
                <a:effectLst/>
                <a:latin typeface="Arial Nova Cond" panose="020B0506020202020204" pitchFamily="34" charset="0"/>
                <a:ea typeface="Calibri" panose="020F0502020204030204" pitchFamily="34" charset="0"/>
                <a:cs typeface="Times New Roman" panose="02020603050405020304" pitchFamily="18" charset="0"/>
              </a:rPr>
              <a:t>Room W228-233 </a:t>
            </a:r>
          </a:p>
          <a:p>
            <a:endParaRPr lang="en-US" sz="1600" dirty="0">
              <a:solidFill>
                <a:schemeClr val="bg1"/>
              </a:solidFill>
              <a:latin typeface="Arial Nova Cond" panose="020B0506020202020204" pitchFamily="34" charset="0"/>
              <a:cs typeface="Times New Roman" panose="02020603050405020304" pitchFamily="18" charset="0"/>
            </a:endParaRPr>
          </a:p>
          <a:p>
            <a:r>
              <a:rPr lang="en-US" sz="1600" b="1" dirty="0">
                <a:solidFill>
                  <a:schemeClr val="bg1"/>
                </a:solidFill>
                <a:latin typeface="Arial Nova Cond" panose="020B0506020202020204" pitchFamily="34" charset="0"/>
                <a:cs typeface="Times New Roman" panose="02020603050405020304" pitchFamily="18" charset="0"/>
              </a:rPr>
              <a:t>Block Party </a:t>
            </a:r>
            <a:r>
              <a:rPr lang="en-US" sz="1600" dirty="0">
                <a:solidFill>
                  <a:schemeClr val="bg1"/>
                </a:solidFill>
                <a:latin typeface="Arial Nova Cond" panose="020B0506020202020204" pitchFamily="34" charset="0"/>
                <a:cs typeface="Times New Roman" panose="02020603050405020304" pitchFamily="18" charset="0"/>
              </a:rPr>
              <a:t>(Wednesday), WPG – Exhibit Hall – Booth #610</a:t>
            </a:r>
            <a:endParaRPr lang="en-US" sz="1600" dirty="0">
              <a:solidFill>
                <a:schemeClr val="bg1"/>
              </a:solidFill>
              <a:latin typeface="Arial Nova Cond" panose="020B0506020202020204" pitchFamily="34" charset="0"/>
            </a:endParaRPr>
          </a:p>
          <a:p>
            <a:endParaRPr lang="en-US" sz="1600" dirty="0">
              <a:solidFill>
                <a:schemeClr val="bg1"/>
              </a:solidFill>
              <a:latin typeface="Arial Nova Cond" panose="020B0506020202020204" pitchFamily="34" charset="0"/>
            </a:endParaRPr>
          </a:p>
          <a:p>
            <a:r>
              <a:rPr lang="en-US" sz="1600" b="1" dirty="0">
                <a:solidFill>
                  <a:schemeClr val="bg1"/>
                </a:solidFill>
                <a:latin typeface="Arial Nova Cond" panose="020B0506020202020204" pitchFamily="34" charset="0"/>
              </a:rPr>
              <a:t>Supremely Dressed Contest </a:t>
            </a:r>
            <a:r>
              <a:rPr lang="en-US" sz="1600" dirty="0">
                <a:solidFill>
                  <a:schemeClr val="bg1"/>
                </a:solidFill>
                <a:latin typeface="Arial Nova Cond" panose="020B0506020202020204" pitchFamily="34" charset="0"/>
              </a:rPr>
              <a:t>– Wednesday </a:t>
            </a:r>
          </a:p>
          <a:p>
            <a:endParaRPr lang="en-US" dirty="0">
              <a:latin typeface="Arial Nova Cond" panose="020B0506020202020204" pitchFamily="34" charset="0"/>
            </a:endParaRPr>
          </a:p>
        </p:txBody>
      </p:sp>
      <p:pic>
        <p:nvPicPr>
          <p:cNvPr id="5" name="Picture 4">
            <a:extLst>
              <a:ext uri="{FF2B5EF4-FFF2-40B4-BE49-F238E27FC236}">
                <a16:creationId xmlns:a16="http://schemas.microsoft.com/office/drawing/2014/main" id="{D47B8B97-D78F-D31C-BAB1-89E5968F9B2D}"/>
              </a:ext>
            </a:extLst>
          </p:cNvPr>
          <p:cNvPicPr>
            <a:picLocks noChangeAspect="1"/>
          </p:cNvPicPr>
          <p:nvPr/>
        </p:nvPicPr>
        <p:blipFill>
          <a:blip r:embed="rId3"/>
          <a:stretch>
            <a:fillRect/>
          </a:stretch>
        </p:blipFill>
        <p:spPr>
          <a:xfrm>
            <a:off x="4649719" y="4190709"/>
            <a:ext cx="799335" cy="722256"/>
          </a:xfrm>
          <a:prstGeom prst="rect">
            <a:avLst/>
          </a:prstGeom>
        </p:spPr>
      </p:pic>
      <p:pic>
        <p:nvPicPr>
          <p:cNvPr id="7" name="Picture 6">
            <a:extLst>
              <a:ext uri="{FF2B5EF4-FFF2-40B4-BE49-F238E27FC236}">
                <a16:creationId xmlns:a16="http://schemas.microsoft.com/office/drawing/2014/main" id="{284AF1BD-89A2-C39D-390C-FCC5A696000E}"/>
              </a:ext>
            </a:extLst>
          </p:cNvPr>
          <p:cNvPicPr>
            <a:picLocks noChangeAspect="1"/>
          </p:cNvPicPr>
          <p:nvPr/>
        </p:nvPicPr>
        <p:blipFill>
          <a:blip r:embed="rId4"/>
          <a:stretch>
            <a:fillRect/>
          </a:stretch>
        </p:blipFill>
        <p:spPr>
          <a:xfrm>
            <a:off x="5852431" y="4912965"/>
            <a:ext cx="707127" cy="671897"/>
          </a:xfrm>
          <a:prstGeom prst="rect">
            <a:avLst/>
          </a:prstGeom>
        </p:spPr>
      </p:pic>
      <p:pic>
        <p:nvPicPr>
          <p:cNvPr id="10" name="Picture 9">
            <a:extLst>
              <a:ext uri="{FF2B5EF4-FFF2-40B4-BE49-F238E27FC236}">
                <a16:creationId xmlns:a16="http://schemas.microsoft.com/office/drawing/2014/main" id="{F290EDF8-1A18-7DB8-1E6C-A8F7E4E92B60}"/>
              </a:ext>
            </a:extLst>
          </p:cNvPr>
          <p:cNvPicPr>
            <a:picLocks noChangeAspect="1"/>
          </p:cNvPicPr>
          <p:nvPr/>
        </p:nvPicPr>
        <p:blipFill>
          <a:blip r:embed="rId5"/>
          <a:stretch>
            <a:fillRect/>
          </a:stretch>
        </p:blipFill>
        <p:spPr>
          <a:xfrm>
            <a:off x="4988208" y="5676729"/>
            <a:ext cx="799335" cy="750101"/>
          </a:xfrm>
          <a:prstGeom prst="rect">
            <a:avLst/>
          </a:prstGeom>
        </p:spPr>
      </p:pic>
      <p:pic>
        <p:nvPicPr>
          <p:cNvPr id="16" name="Picture 15">
            <a:extLst>
              <a:ext uri="{FF2B5EF4-FFF2-40B4-BE49-F238E27FC236}">
                <a16:creationId xmlns:a16="http://schemas.microsoft.com/office/drawing/2014/main" id="{8CD5DFE3-C91E-CA2F-8CB3-8C3241654841}"/>
              </a:ext>
            </a:extLst>
          </p:cNvPr>
          <p:cNvPicPr>
            <a:picLocks noChangeAspect="1"/>
          </p:cNvPicPr>
          <p:nvPr/>
        </p:nvPicPr>
        <p:blipFill>
          <a:blip r:embed="rId6"/>
          <a:stretch>
            <a:fillRect/>
          </a:stretch>
        </p:blipFill>
        <p:spPr>
          <a:xfrm>
            <a:off x="6950974" y="142231"/>
            <a:ext cx="4334341" cy="6346900"/>
          </a:xfrm>
          <a:prstGeom prst="rect">
            <a:avLst/>
          </a:prstGeom>
        </p:spPr>
      </p:pic>
    </p:spTree>
    <p:extLst>
      <p:ext uri="{BB962C8B-B14F-4D97-AF65-F5344CB8AC3E}">
        <p14:creationId xmlns:p14="http://schemas.microsoft.com/office/powerpoint/2010/main" val="652048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04756BD-D2A7-DA43-CF3F-14FA345874D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48724EC-4872-100E-4844-B130EE73D985}"/>
              </a:ext>
            </a:extLst>
          </p:cNvPr>
          <p:cNvSpPr txBox="1"/>
          <p:nvPr/>
        </p:nvSpPr>
        <p:spPr>
          <a:xfrm>
            <a:off x="653773" y="1256467"/>
            <a:ext cx="4825856" cy="5878532"/>
          </a:xfrm>
          <a:prstGeom prst="rect">
            <a:avLst/>
          </a:prstGeom>
          <a:noFill/>
        </p:spPr>
        <p:txBody>
          <a:bodyPr wrap="square" rtlCol="0">
            <a:spAutoFit/>
          </a:bodyPr>
          <a:lstStyle/>
          <a:p>
            <a:endParaRPr lang="en-US" sz="1600" b="1" dirty="0">
              <a:latin typeface="Arial Nova Cond" panose="020B0506020202020204" pitchFamily="34" charset="0"/>
            </a:endParaRPr>
          </a:p>
          <a:p>
            <a:r>
              <a:rPr lang="en-US" b="1" dirty="0">
                <a:solidFill>
                  <a:schemeClr val="bg1"/>
                </a:solidFill>
                <a:latin typeface="Arial" panose="020B0604020202020204" pitchFamily="34" charset="0"/>
                <a:cs typeface="Arial" panose="020B0604020202020204" pitchFamily="34" charset="0"/>
              </a:rPr>
              <a:t>What’s provided?</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(per 10’ x 10’ booth space)</a:t>
            </a:r>
          </a:p>
          <a:p>
            <a:pPr marL="800100" lvl="1" indent="-3429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8’ H Red &amp; Black Drape back wall</a:t>
            </a:r>
          </a:p>
          <a:p>
            <a:pPr marL="800100" lvl="1" indent="-3429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3’ H Black Drape side walls</a:t>
            </a:r>
          </a:p>
          <a:p>
            <a:pPr marL="800100" lvl="1" indent="-3429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(1) 11” x 17” booth ID Sign w/ company name &amp; booth number (300 SQFT &amp; less)</a:t>
            </a:r>
          </a:p>
          <a:p>
            <a:pPr marL="800100" lvl="1" indent="-3429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Booths larger than 300 SQFT may receive an ID sign upon request. </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What is NOT provided?</a:t>
            </a:r>
          </a:p>
          <a:p>
            <a:pPr marL="800100" lvl="1" indent="-3429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Electrical </a:t>
            </a:r>
          </a:p>
          <a:p>
            <a:pPr marL="800100" lvl="1" indent="-3429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Flooring (Required)</a:t>
            </a:r>
          </a:p>
          <a:p>
            <a:pPr marL="800100" lvl="1" indent="-3429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Furnishings, Freight, Labor</a:t>
            </a:r>
          </a:p>
          <a:p>
            <a:pPr marL="800100" lvl="1" indent="-3429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Lead Retrieval </a:t>
            </a:r>
          </a:p>
          <a:p>
            <a:pPr marL="800100" lvl="1" indent="-3429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Catering</a:t>
            </a:r>
          </a:p>
          <a:p>
            <a:pPr marL="800100" lvl="1" indent="-3429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Housing / Hotel Reservations</a:t>
            </a:r>
          </a:p>
          <a:p>
            <a:pPr marL="800100" lvl="1" indent="-3429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Insurance</a:t>
            </a:r>
          </a:p>
          <a:p>
            <a:endParaRPr lang="en-US" dirty="0">
              <a:latin typeface="Arial Nova Cond" panose="020B0506020202020204" pitchFamily="34" charset="0"/>
            </a:endParaRPr>
          </a:p>
          <a:p>
            <a:endParaRPr lang="en-US" dirty="0">
              <a:latin typeface="Arial Nova Cond" panose="020B0506020202020204" pitchFamily="34" charset="0"/>
            </a:endParaRPr>
          </a:p>
        </p:txBody>
      </p:sp>
      <p:sp>
        <p:nvSpPr>
          <p:cNvPr id="4" name="Title 1">
            <a:extLst>
              <a:ext uri="{FF2B5EF4-FFF2-40B4-BE49-F238E27FC236}">
                <a16:creationId xmlns:a16="http://schemas.microsoft.com/office/drawing/2014/main" id="{4CA40FF6-F239-01B5-BA2B-6D38D3E7FAC7}"/>
              </a:ext>
            </a:extLst>
          </p:cNvPr>
          <p:cNvSpPr txBox="1">
            <a:spLocks/>
          </p:cNvSpPr>
          <p:nvPr/>
        </p:nvSpPr>
        <p:spPr>
          <a:xfrm>
            <a:off x="662045" y="307938"/>
            <a:ext cx="4922569" cy="12410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0000"/>
                </a:solidFill>
                <a:latin typeface="Arial Nova Cond" panose="020B0506020202020204" pitchFamily="34" charset="0"/>
                <a:ea typeface="Malgun Gothic" panose="020B0503020000020004" pitchFamily="34" charset="-127"/>
                <a:cs typeface="Arial" panose="020B0604020202020204" pitchFamily="34" charset="0"/>
              </a:rPr>
              <a:t>Booth Package</a:t>
            </a:r>
          </a:p>
        </p:txBody>
      </p:sp>
      <p:pic>
        <p:nvPicPr>
          <p:cNvPr id="7" name="Picture 6" descr="Logo&#10;&#10;Description automatically generated">
            <a:extLst>
              <a:ext uri="{FF2B5EF4-FFF2-40B4-BE49-F238E27FC236}">
                <a16:creationId xmlns:a16="http://schemas.microsoft.com/office/drawing/2014/main" id="{8CEADCA2-8F20-01C7-AC0A-B5EFB1A2A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3353" y="5720862"/>
            <a:ext cx="2462445" cy="772013"/>
          </a:xfrm>
          <a:prstGeom prst="rect">
            <a:avLst/>
          </a:prstGeom>
        </p:spPr>
      </p:pic>
      <p:pic>
        <p:nvPicPr>
          <p:cNvPr id="8" name="Picture 7">
            <a:extLst>
              <a:ext uri="{FF2B5EF4-FFF2-40B4-BE49-F238E27FC236}">
                <a16:creationId xmlns:a16="http://schemas.microsoft.com/office/drawing/2014/main" id="{61155C36-2242-BB5E-546D-5ECF576BC897}"/>
              </a:ext>
            </a:extLst>
          </p:cNvPr>
          <p:cNvPicPr>
            <a:picLocks noChangeAspect="1"/>
          </p:cNvPicPr>
          <p:nvPr/>
        </p:nvPicPr>
        <p:blipFill>
          <a:blip r:embed="rId4"/>
          <a:stretch>
            <a:fillRect/>
          </a:stretch>
        </p:blipFill>
        <p:spPr>
          <a:xfrm>
            <a:off x="9125300" y="5564905"/>
            <a:ext cx="2553056" cy="1105054"/>
          </a:xfrm>
          <a:prstGeom prst="rect">
            <a:avLst/>
          </a:prstGeom>
        </p:spPr>
      </p:pic>
      <p:pic>
        <p:nvPicPr>
          <p:cNvPr id="5" name="Picture 4">
            <a:extLst>
              <a:ext uri="{FF2B5EF4-FFF2-40B4-BE49-F238E27FC236}">
                <a16:creationId xmlns:a16="http://schemas.microsoft.com/office/drawing/2014/main" id="{2C3BB994-D514-7003-D9BC-DFCD88226DE4}"/>
              </a:ext>
            </a:extLst>
          </p:cNvPr>
          <p:cNvPicPr>
            <a:picLocks noChangeAspect="1"/>
          </p:cNvPicPr>
          <p:nvPr/>
        </p:nvPicPr>
        <p:blipFill>
          <a:blip r:embed="rId5"/>
          <a:stretch>
            <a:fillRect/>
          </a:stretch>
        </p:blipFill>
        <p:spPr>
          <a:xfrm>
            <a:off x="5479629" y="1849711"/>
            <a:ext cx="6138465" cy="2160620"/>
          </a:xfrm>
          <a:prstGeom prst="rect">
            <a:avLst/>
          </a:prstGeom>
        </p:spPr>
      </p:pic>
    </p:spTree>
    <p:extLst>
      <p:ext uri="{BB962C8B-B14F-4D97-AF65-F5344CB8AC3E}">
        <p14:creationId xmlns:p14="http://schemas.microsoft.com/office/powerpoint/2010/main" val="1282147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E16C16D-F962-6D3C-A772-01D10A6C73C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BBB2CC4-9C0B-3EDD-9B45-DEC8DE150F91}"/>
              </a:ext>
            </a:extLst>
          </p:cNvPr>
          <p:cNvSpPr txBox="1"/>
          <p:nvPr/>
        </p:nvSpPr>
        <p:spPr>
          <a:xfrm>
            <a:off x="700908" y="819387"/>
            <a:ext cx="9395592" cy="6432530"/>
          </a:xfrm>
          <a:prstGeom prst="rect">
            <a:avLst/>
          </a:prstGeom>
          <a:noFill/>
        </p:spPr>
        <p:txBody>
          <a:bodyPr wrap="square" rtlCol="0">
            <a:spAutoFit/>
          </a:bodyPr>
          <a:lstStyle/>
          <a:p>
            <a:endParaRPr lang="en-US" sz="1600" b="1" dirty="0">
              <a:solidFill>
                <a:schemeClr val="bg1"/>
              </a:solidFill>
              <a:latin typeface="Arial Nova Cond" panose="020B0506020202020204" pitchFamily="34" charset="0"/>
            </a:endParaRPr>
          </a:p>
          <a:p>
            <a:r>
              <a:rPr lang="en-US" sz="1600" b="1" dirty="0">
                <a:solidFill>
                  <a:schemeClr val="bg1"/>
                </a:solidFill>
                <a:latin typeface="Arial" panose="020B0604020202020204" pitchFamily="34" charset="0"/>
                <a:cs typeface="Arial" panose="020B0604020202020204" pitchFamily="34" charset="0"/>
              </a:rPr>
              <a:t>Pizza Expo Website: Show Details</a:t>
            </a:r>
          </a:p>
          <a:p>
            <a:pPr marL="800100" lvl="1" indent="-342900">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Exhibitor Information Exhibitor Service Kit link</a:t>
            </a:r>
          </a:p>
          <a:p>
            <a:pPr marL="800100" lvl="1" indent="-342900">
              <a:buFont typeface="Arial" panose="020B0604020202020204" pitchFamily="34" charset="0"/>
              <a:buChar char="•"/>
            </a:pPr>
            <a:r>
              <a:rPr lang="en-US" dirty="0"/>
              <a:t> </a:t>
            </a:r>
            <a:r>
              <a:rPr lang="en-US" b="1" u="sng" dirty="0">
                <a:solidFill>
                  <a:srgbClr val="FF0000"/>
                </a:solidFill>
                <a:hlinkClick r:id="rId3">
                  <a:extLst>
                    <a:ext uri="{A12FA001-AC4F-418D-AE19-62706E023703}">
                      <ahyp:hlinkClr xmlns:ahyp="http://schemas.microsoft.com/office/drawing/2018/hyperlinkcolor" val="tx"/>
                    </a:ext>
                  </a:extLst>
                </a:hlinkClick>
              </a:rPr>
              <a:t>Exhibitor Service Manual</a:t>
            </a:r>
            <a:endParaRPr lang="en-US" sz="1600" b="1" dirty="0">
              <a:solidFill>
                <a:srgbClr val="FF0000"/>
              </a:solidFill>
              <a:latin typeface="Arial" panose="020B0604020202020204" pitchFamily="34" charset="0"/>
              <a:cs typeface="Arial" panose="020B0604020202020204" pitchFamily="34" charset="0"/>
            </a:endParaRPr>
          </a:p>
          <a:p>
            <a:endParaRPr lang="en-US" sz="800" b="1" dirty="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IMPORTANT FORMS:</a:t>
            </a:r>
          </a:p>
          <a:p>
            <a:pPr marL="1200150" lvl="2" indent="-285750">
              <a:buFont typeface="Arial" panose="020B0604020202020204" pitchFamily="34" charset="0"/>
              <a:buChar char="•"/>
            </a:pPr>
            <a:r>
              <a:rPr lang="en-US" sz="1400" b="1" dirty="0">
                <a:solidFill>
                  <a:schemeClr val="bg1"/>
                </a:solidFill>
                <a:latin typeface="Arial" panose="020B0604020202020204" pitchFamily="34" charset="0"/>
                <a:cs typeface="Arial" panose="020B0604020202020204" pitchFamily="34" charset="0"/>
              </a:rPr>
              <a:t>Booth &amp; Hanging Sign Approval Form </a:t>
            </a:r>
            <a:r>
              <a:rPr lang="en-US" sz="1400" dirty="0">
                <a:solidFill>
                  <a:srgbClr val="FF00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https://app.smartsheet.com/b/form/019a167969bc74a18c997989c32dec38</a:t>
            </a:r>
            <a:endParaRPr lang="en-US" sz="1400" dirty="0">
              <a:solidFill>
                <a:srgbClr val="FF0000"/>
              </a:solidFill>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endParaRPr lang="en-US" sz="800" dirty="0">
              <a:solidFill>
                <a:schemeClr val="bg1"/>
              </a:solidFill>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1400" b="1" dirty="0">
                <a:solidFill>
                  <a:schemeClr val="bg1"/>
                </a:solidFill>
                <a:latin typeface="Arial" panose="020B0604020202020204" pitchFamily="34" charset="0"/>
                <a:cs typeface="Arial" panose="020B0604020202020204" pitchFamily="34" charset="0"/>
              </a:rPr>
              <a:t>Food &amp; Beverage Sampling &amp; Cooking Form </a:t>
            </a:r>
            <a:r>
              <a:rPr lang="en-US" sz="1400" dirty="0">
                <a:solidFill>
                  <a:srgbClr val="00B05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https://app.smartsheet.com/b/form/019a1681089b7e6eaa29e7ad367c1b4a </a:t>
            </a:r>
            <a:endParaRPr lang="en-US" sz="1400" dirty="0">
              <a:solidFill>
                <a:srgbClr val="00B050"/>
              </a:solidFill>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endParaRPr lang="en-US" sz="800" dirty="0">
              <a:solidFill>
                <a:schemeClr val="bg1"/>
              </a:solidFill>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1400" b="1" dirty="0">
                <a:solidFill>
                  <a:schemeClr val="bg1"/>
                </a:solidFill>
                <a:latin typeface="Arial" panose="020B0604020202020204" pitchFamily="34" charset="0"/>
                <a:cs typeface="Arial" panose="020B0604020202020204" pitchFamily="34" charset="0"/>
              </a:rPr>
              <a:t>COI Insurance Form (Worker’s Comp/General Liability 2Mil/Auto 500K) </a:t>
            </a:r>
            <a:r>
              <a:rPr lang="en-US" sz="1400" dirty="0">
                <a:solidFill>
                  <a:srgbClr val="FF000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https://app.smartsheet.com/b/form/019a3b935a057805adf7144716d7be0b</a:t>
            </a:r>
            <a:endParaRPr lang="en-US" sz="1400" dirty="0">
              <a:solidFill>
                <a:srgbClr val="FF0000"/>
              </a:solidFill>
              <a:latin typeface="Arial" panose="020B0604020202020204" pitchFamily="34" charset="0"/>
              <a:cs typeface="Arial" panose="020B0604020202020204" pitchFamily="34" charset="0"/>
            </a:endParaRPr>
          </a:p>
          <a:p>
            <a:pPr lvl="2"/>
            <a:endParaRPr lang="en-US" sz="800" b="1"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Approved Vendors:</a:t>
            </a:r>
            <a:endParaRPr lang="en-US" sz="16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Freeman</a:t>
            </a:r>
            <a:r>
              <a:rPr lang="en-US" sz="1600" dirty="0">
                <a:solidFill>
                  <a:schemeClr val="bg1"/>
                </a:solidFill>
                <a:latin typeface="Arial" panose="020B0604020202020204" pitchFamily="34" charset="0"/>
                <a:cs typeface="Arial" panose="020B0604020202020204" pitchFamily="34" charset="0"/>
              </a:rPr>
              <a:t>: Cleaning, Furnishings, Utilities, Freight handling, Hanging sign labor, Graphics, Access Storage</a:t>
            </a:r>
          </a:p>
          <a:p>
            <a:pPr marL="742950" lvl="1" indent="-285750">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Sodexo Live: </a:t>
            </a:r>
            <a:r>
              <a:rPr lang="en-US" sz="1600" dirty="0">
                <a:solidFill>
                  <a:schemeClr val="bg1"/>
                </a:solidFill>
                <a:latin typeface="Arial" panose="020B0604020202020204" pitchFamily="34" charset="0"/>
                <a:cs typeface="Arial" panose="020B0604020202020204" pitchFamily="34" charset="0"/>
              </a:rPr>
              <a:t>Catering, Ice, Food Sampling &amp; Handwashing Kits</a:t>
            </a:r>
          </a:p>
          <a:p>
            <a:pPr marL="742950" lvl="1" indent="-285750">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Smart Source</a:t>
            </a:r>
            <a:r>
              <a:rPr lang="en-US" sz="1600" dirty="0">
                <a:solidFill>
                  <a:schemeClr val="bg1"/>
                </a:solidFill>
                <a:latin typeface="Arial" panose="020B0604020202020204" pitchFamily="34" charset="0"/>
                <a:cs typeface="Arial" panose="020B0604020202020204" pitchFamily="34" charset="0"/>
              </a:rPr>
              <a:t> : Audio Visual/ Computer</a:t>
            </a:r>
          </a:p>
          <a:p>
            <a:pPr marL="742950" lvl="1" indent="-285750">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COX Business: </a:t>
            </a:r>
            <a:r>
              <a:rPr lang="en-US" sz="1600" dirty="0">
                <a:solidFill>
                  <a:schemeClr val="bg1"/>
                </a:solidFill>
                <a:latin typeface="Arial" panose="020B0604020202020204" pitchFamily="34" charset="0"/>
                <a:cs typeface="Arial" panose="020B0604020202020204" pitchFamily="34" charset="0"/>
              </a:rPr>
              <a:t>Internet: (Exhibit Hall Wi-Fi) – Free Wi-Fi in public spaces</a:t>
            </a:r>
            <a:endParaRPr lang="en-US" sz="1600" b="1"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SOA: </a:t>
            </a:r>
            <a:r>
              <a:rPr lang="en-US" sz="1600" b="1" dirty="0">
                <a:solidFill>
                  <a:schemeClr val="bg1"/>
                </a:solidFill>
                <a:latin typeface="Arial" panose="020B0604020202020204" pitchFamily="34" charset="0"/>
                <a:cs typeface="Arial" panose="020B0604020202020204" pitchFamily="34" charset="0"/>
              </a:rPr>
              <a:t>Booth Security</a:t>
            </a:r>
          </a:p>
          <a:p>
            <a:pPr marL="742950" lvl="1" indent="-285750">
              <a:buFont typeface="Arial" panose="020B0604020202020204" pitchFamily="34" charset="0"/>
              <a:buChar char="•"/>
            </a:pPr>
            <a:r>
              <a:rPr lang="en-US" sz="1600" b="1" dirty="0" err="1">
                <a:solidFill>
                  <a:schemeClr val="bg1"/>
                </a:solidFill>
                <a:latin typeface="Arial" panose="020B0604020202020204" pitchFamily="34" charset="0"/>
                <a:cs typeface="Arial" panose="020B0604020202020204" pitchFamily="34" charset="0"/>
              </a:rPr>
              <a:t>Evolvecon</a:t>
            </a:r>
            <a:r>
              <a:rPr lang="en-US" sz="1600" b="1" dirty="0">
                <a:solidFill>
                  <a:schemeClr val="bg1"/>
                </a:solidFill>
                <a:latin typeface="Arial" panose="020B0604020202020204" pitchFamily="34" charset="0"/>
                <a:cs typeface="Arial" panose="020B0604020202020204" pitchFamily="34" charset="0"/>
              </a:rPr>
              <a:t> powered by </a:t>
            </a:r>
            <a:r>
              <a:rPr lang="en-US" sz="1600" b="1" dirty="0" err="1">
                <a:solidFill>
                  <a:schemeClr val="bg1"/>
                </a:solidFill>
                <a:latin typeface="Arial" panose="020B0604020202020204" pitchFamily="34" charset="0"/>
                <a:cs typeface="Arial" panose="020B0604020202020204" pitchFamily="34" charset="0"/>
              </a:rPr>
              <a:t>HotelMap</a:t>
            </a:r>
            <a:r>
              <a:rPr lang="en-US" sz="1600" b="1" dirty="0">
                <a:solidFill>
                  <a:schemeClr val="bg1"/>
                </a:solidFill>
                <a:latin typeface="Arial" panose="020B0604020202020204" pitchFamily="34" charset="0"/>
                <a:cs typeface="Arial" panose="020B0604020202020204" pitchFamily="34" charset="0"/>
              </a:rPr>
              <a:t>:</a:t>
            </a:r>
            <a:r>
              <a:rPr lang="en-US" dirty="0"/>
              <a:t> </a:t>
            </a:r>
            <a:r>
              <a:rPr lang="en-US" u="sng" dirty="0">
                <a:solidFill>
                  <a:srgbClr val="FF0000"/>
                </a:solidFill>
                <a:hlinkClick r:id="rId7">
                  <a:extLst>
                    <a:ext uri="{A12FA001-AC4F-418D-AE19-62706E023703}">
                      <ahyp:hlinkClr xmlns:ahyp="http://schemas.microsoft.com/office/drawing/2018/hyperlinkcolor" val="tx"/>
                    </a:ext>
                  </a:extLst>
                </a:hlinkClick>
              </a:rPr>
              <a:t>Book Hotel link</a:t>
            </a:r>
            <a:endParaRPr lang="en-US" u="sng" dirty="0">
              <a:solidFill>
                <a:srgbClr val="FF0000"/>
              </a:solidFill>
            </a:endParaRPr>
          </a:p>
          <a:p>
            <a:pPr marL="742950" lvl="1" indent="-285750">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LOWE: </a:t>
            </a:r>
            <a:r>
              <a:rPr lang="en-US" sz="1600" dirty="0">
                <a:solidFill>
                  <a:schemeClr val="bg1"/>
                </a:solidFill>
                <a:latin typeface="Arial" panose="020B0604020202020204" pitchFamily="34" charset="0"/>
                <a:cs typeface="Arial" panose="020B0604020202020204" pitchFamily="34" charset="0"/>
              </a:rPr>
              <a:t>Refrigeration &amp; Equipment</a:t>
            </a:r>
          </a:p>
          <a:p>
            <a:pPr marL="742950" lvl="1" indent="-285750">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National Plant &amp; Floral </a:t>
            </a:r>
            <a:r>
              <a:rPr lang="en-US" b="1" dirty="0"/>
              <a:t> </a:t>
            </a:r>
            <a:endParaRPr lang="en-US" dirty="0"/>
          </a:p>
          <a:p>
            <a:pPr marL="742950" lvl="1" indent="-285750">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Phoenix Logistics – </a:t>
            </a:r>
            <a:r>
              <a:rPr lang="en-US" sz="1600" dirty="0">
                <a:solidFill>
                  <a:schemeClr val="bg1"/>
                </a:solidFill>
                <a:latin typeface="Arial" panose="020B0604020202020204" pitchFamily="34" charset="0"/>
                <a:cs typeface="Arial" panose="020B0604020202020204" pitchFamily="34" charset="0"/>
              </a:rPr>
              <a:t>International Shipping</a:t>
            </a:r>
          </a:p>
          <a:p>
            <a:endParaRPr lang="en-US" dirty="0">
              <a:latin typeface="Arial" panose="020B0604020202020204" pitchFamily="34" charset="0"/>
              <a:cs typeface="Arial" panose="020B0604020202020204" pitchFamily="34" charset="0"/>
            </a:endParaRPr>
          </a:p>
          <a:p>
            <a:endParaRPr lang="en-US" dirty="0">
              <a:latin typeface="Arial Nova Cond" panose="020B0506020202020204" pitchFamily="34" charset="0"/>
            </a:endParaRPr>
          </a:p>
        </p:txBody>
      </p:sp>
      <p:pic>
        <p:nvPicPr>
          <p:cNvPr id="6" name="Picture 5">
            <a:extLst>
              <a:ext uri="{FF2B5EF4-FFF2-40B4-BE49-F238E27FC236}">
                <a16:creationId xmlns:a16="http://schemas.microsoft.com/office/drawing/2014/main" id="{A88A4765-1F0C-1D62-2222-8919A1B5E461}"/>
              </a:ext>
            </a:extLst>
          </p:cNvPr>
          <p:cNvPicPr>
            <a:picLocks noChangeAspect="1"/>
          </p:cNvPicPr>
          <p:nvPr/>
        </p:nvPicPr>
        <p:blipFill>
          <a:blip r:embed="rId8"/>
          <a:stretch>
            <a:fillRect/>
          </a:stretch>
        </p:blipFill>
        <p:spPr>
          <a:xfrm>
            <a:off x="8052996" y="248782"/>
            <a:ext cx="3729830" cy="2178512"/>
          </a:xfrm>
          <a:prstGeom prst="rect">
            <a:avLst/>
          </a:prstGeom>
        </p:spPr>
      </p:pic>
      <p:pic>
        <p:nvPicPr>
          <p:cNvPr id="5" name="Picture 4">
            <a:extLst>
              <a:ext uri="{FF2B5EF4-FFF2-40B4-BE49-F238E27FC236}">
                <a16:creationId xmlns:a16="http://schemas.microsoft.com/office/drawing/2014/main" id="{FCF529BF-D7A4-FC42-26D8-7D7F76354D3B}"/>
              </a:ext>
            </a:extLst>
          </p:cNvPr>
          <p:cNvPicPr>
            <a:picLocks noChangeAspect="1"/>
          </p:cNvPicPr>
          <p:nvPr/>
        </p:nvPicPr>
        <p:blipFill>
          <a:blip r:embed="rId9"/>
          <a:stretch>
            <a:fillRect/>
          </a:stretch>
        </p:blipFill>
        <p:spPr>
          <a:xfrm>
            <a:off x="9317844" y="5504164"/>
            <a:ext cx="2553056" cy="1105054"/>
          </a:xfrm>
          <a:prstGeom prst="rect">
            <a:avLst/>
          </a:prstGeom>
        </p:spPr>
      </p:pic>
      <p:sp>
        <p:nvSpPr>
          <p:cNvPr id="9" name="Title 8">
            <a:extLst>
              <a:ext uri="{FF2B5EF4-FFF2-40B4-BE49-F238E27FC236}">
                <a16:creationId xmlns:a16="http://schemas.microsoft.com/office/drawing/2014/main" id="{1DF47434-D81F-3AB1-004A-4FE6CB6D650F}"/>
              </a:ext>
            </a:extLst>
          </p:cNvPr>
          <p:cNvSpPr>
            <a:spLocks noGrp="1"/>
          </p:cNvSpPr>
          <p:nvPr>
            <p:ph type="title"/>
          </p:nvPr>
        </p:nvSpPr>
        <p:spPr>
          <a:xfrm>
            <a:off x="409174" y="0"/>
            <a:ext cx="10515600" cy="1325563"/>
          </a:xfrm>
        </p:spPr>
        <p:txBody>
          <a:bodyPr/>
          <a:lstStyle/>
          <a:p>
            <a:r>
              <a:rPr lang="en-US" b="1" dirty="0">
                <a:solidFill>
                  <a:srgbClr val="00FF00"/>
                </a:solidFill>
                <a:latin typeface="Arial Nova Cond" panose="020B0506020202020204" pitchFamily="34" charset="0"/>
                <a:cs typeface="Arial" panose="020B0604020202020204" pitchFamily="34" charset="0"/>
              </a:rPr>
              <a:t>Exhibitor Services</a:t>
            </a:r>
          </a:p>
        </p:txBody>
      </p:sp>
    </p:spTree>
    <p:extLst>
      <p:ext uri="{BB962C8B-B14F-4D97-AF65-F5344CB8AC3E}">
        <p14:creationId xmlns:p14="http://schemas.microsoft.com/office/powerpoint/2010/main" val="3208576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FAC4C1-52D1-CE9E-BBDF-28DF1260624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9F42304-A5C1-B47A-B7F2-7AC44430350E}"/>
              </a:ext>
            </a:extLst>
          </p:cNvPr>
          <p:cNvSpPr txBox="1">
            <a:spLocks/>
          </p:cNvSpPr>
          <p:nvPr/>
        </p:nvSpPr>
        <p:spPr>
          <a:xfrm>
            <a:off x="4401520" y="2413511"/>
            <a:ext cx="29176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rial Nova Cond" panose="020B0506020202020204" pitchFamily="34" charset="0"/>
                <a:ea typeface="Malgun Gothic" panose="020B0503020000020004" pitchFamily="34" charset="-127"/>
              </a:rPr>
              <a:t>Open Q&amp;A</a:t>
            </a:r>
            <a:endParaRPr lang="en-US" sz="3200" b="1" dirty="0">
              <a:solidFill>
                <a:srgbClr val="FF0000"/>
              </a:solidFill>
              <a:latin typeface="Arial Nova Cond" panose="020B0506020202020204" pitchFamily="34" charset="0"/>
              <a:ea typeface="Malgun Gothic" panose="020B0503020000020004" pitchFamily="34" charset="-127"/>
            </a:endParaRPr>
          </a:p>
        </p:txBody>
      </p:sp>
      <p:sp>
        <p:nvSpPr>
          <p:cNvPr id="20" name="TextBox 19">
            <a:extLst>
              <a:ext uri="{FF2B5EF4-FFF2-40B4-BE49-F238E27FC236}">
                <a16:creationId xmlns:a16="http://schemas.microsoft.com/office/drawing/2014/main" id="{7D23A782-6410-B473-DA64-A865457BC9F4}"/>
              </a:ext>
            </a:extLst>
          </p:cNvPr>
          <p:cNvSpPr txBox="1"/>
          <p:nvPr/>
        </p:nvSpPr>
        <p:spPr>
          <a:xfrm>
            <a:off x="5948676" y="1674674"/>
            <a:ext cx="5721904" cy="1754326"/>
          </a:xfrm>
          <a:prstGeom prst="rect">
            <a:avLst/>
          </a:prstGeom>
          <a:noFill/>
        </p:spPr>
        <p:txBody>
          <a:bodyPr wrap="square" rtlCol="0">
            <a:spAutoFit/>
          </a:bodyPr>
          <a:lstStyle/>
          <a:p>
            <a:endParaRPr lang="en-US" b="1" dirty="0">
              <a:solidFill>
                <a:schemeClr val="bg1"/>
              </a:solidFill>
              <a:latin typeface="Arial Nova Cond" panose="020B0506020202020204" pitchFamily="34" charset="0"/>
            </a:endParaRPr>
          </a:p>
          <a:p>
            <a:endParaRPr lang="en-US" b="1" dirty="0">
              <a:solidFill>
                <a:schemeClr val="bg1"/>
              </a:solidFill>
              <a:latin typeface="Arial Nova Cond" panose="020B0506020202020204" pitchFamily="34" charset="0"/>
            </a:endParaRPr>
          </a:p>
          <a:p>
            <a:endParaRPr lang="en-US" b="1" dirty="0">
              <a:solidFill>
                <a:schemeClr val="bg1"/>
              </a:solidFill>
              <a:latin typeface="Arial Nova Cond" panose="020B0506020202020204" pitchFamily="34" charset="0"/>
            </a:endParaRPr>
          </a:p>
          <a:p>
            <a:endParaRPr lang="en-US" dirty="0">
              <a:solidFill>
                <a:schemeClr val="bg1"/>
              </a:solidFill>
              <a:latin typeface="Arial Nova Cond" panose="020B0506020202020204" pitchFamily="34" charset="0"/>
            </a:endParaRPr>
          </a:p>
          <a:p>
            <a:endParaRPr lang="en-US" dirty="0">
              <a:solidFill>
                <a:schemeClr val="bg1"/>
              </a:solidFill>
              <a:latin typeface="Arial Nova Cond" panose="020B0506020202020204" pitchFamily="34" charset="0"/>
            </a:endParaRPr>
          </a:p>
          <a:p>
            <a:endParaRPr lang="en-US" dirty="0">
              <a:solidFill>
                <a:schemeClr val="bg1"/>
              </a:solidFill>
              <a:latin typeface="Arial Nova Cond" panose="020B0506020202020204" pitchFamily="34" charset="0"/>
            </a:endParaRPr>
          </a:p>
        </p:txBody>
      </p:sp>
      <p:pic>
        <p:nvPicPr>
          <p:cNvPr id="3" name="Picture 2">
            <a:extLst>
              <a:ext uri="{FF2B5EF4-FFF2-40B4-BE49-F238E27FC236}">
                <a16:creationId xmlns:a16="http://schemas.microsoft.com/office/drawing/2014/main" id="{5804AE12-F4AF-3475-B3DC-FD8C7D19E2FD}"/>
              </a:ext>
            </a:extLst>
          </p:cNvPr>
          <p:cNvPicPr>
            <a:picLocks noChangeAspect="1"/>
          </p:cNvPicPr>
          <p:nvPr/>
        </p:nvPicPr>
        <p:blipFill>
          <a:blip r:embed="rId3"/>
          <a:stretch>
            <a:fillRect/>
          </a:stretch>
        </p:blipFill>
        <p:spPr>
          <a:xfrm>
            <a:off x="9322106" y="5524265"/>
            <a:ext cx="2553056" cy="1105054"/>
          </a:xfrm>
          <a:prstGeom prst="rect">
            <a:avLst/>
          </a:prstGeom>
        </p:spPr>
      </p:pic>
      <p:sp>
        <p:nvSpPr>
          <p:cNvPr id="6" name="Title 5">
            <a:extLst>
              <a:ext uri="{FF2B5EF4-FFF2-40B4-BE49-F238E27FC236}">
                <a16:creationId xmlns:a16="http://schemas.microsoft.com/office/drawing/2014/main" id="{37FE17ED-8B20-CE17-AB32-52DFF148C24F}"/>
              </a:ext>
            </a:extLst>
          </p:cNvPr>
          <p:cNvSpPr>
            <a:spLocks noGrp="1"/>
          </p:cNvSpPr>
          <p:nvPr>
            <p:ph type="title"/>
          </p:nvPr>
        </p:nvSpPr>
        <p:spPr>
          <a:xfrm>
            <a:off x="462276" y="55748"/>
            <a:ext cx="10515600" cy="1325563"/>
          </a:xfrm>
        </p:spPr>
        <p:txBody>
          <a:bodyPr>
            <a:normAutofit/>
          </a:bodyPr>
          <a:lstStyle/>
          <a:p>
            <a:r>
              <a:rPr lang="en-US" sz="4800" b="1" dirty="0">
                <a:solidFill>
                  <a:srgbClr val="00FF00"/>
                </a:solidFill>
                <a:latin typeface="Arial Nova Cond" panose="020B0506020202020204" pitchFamily="34" charset="0"/>
              </a:rPr>
              <a:t>Shipping</a:t>
            </a:r>
            <a:r>
              <a:rPr lang="en-US" sz="4800" b="1" dirty="0">
                <a:latin typeface="Arial Nova Cond" panose="020B0506020202020204" pitchFamily="34" charset="0"/>
              </a:rPr>
              <a:t> </a:t>
            </a:r>
            <a:r>
              <a:rPr lang="en-US" sz="4800" b="1" dirty="0">
                <a:solidFill>
                  <a:srgbClr val="00FF00"/>
                </a:solidFill>
                <a:latin typeface="Arial Nova Cond" panose="020B0506020202020204" pitchFamily="34" charset="0"/>
              </a:rPr>
              <a:t>Logistics</a:t>
            </a:r>
          </a:p>
        </p:txBody>
      </p:sp>
      <p:sp>
        <p:nvSpPr>
          <p:cNvPr id="8" name="TextBox 7">
            <a:extLst>
              <a:ext uri="{FF2B5EF4-FFF2-40B4-BE49-F238E27FC236}">
                <a16:creationId xmlns:a16="http://schemas.microsoft.com/office/drawing/2014/main" id="{BE39D84D-07AD-A00F-C1F6-D95A97FF5D6A}"/>
              </a:ext>
            </a:extLst>
          </p:cNvPr>
          <p:cNvSpPr txBox="1"/>
          <p:nvPr/>
        </p:nvSpPr>
        <p:spPr>
          <a:xfrm>
            <a:off x="547374" y="948690"/>
            <a:ext cx="11182350" cy="5909310"/>
          </a:xfrm>
          <a:prstGeom prst="rect">
            <a:avLst/>
          </a:prstGeom>
          <a:noFill/>
        </p:spPr>
        <p:txBody>
          <a:bodyPr wrap="square">
            <a:spAutoFit/>
          </a:bodyPr>
          <a:lstStyle/>
          <a:p>
            <a:r>
              <a:rPr lang="en-US" b="1" u="sng" dirty="0">
                <a:solidFill>
                  <a:schemeClr val="bg1"/>
                </a:solidFill>
                <a:latin typeface="Arial Nova Cond" panose="020B0506020202020204" pitchFamily="34" charset="0"/>
              </a:rPr>
              <a:t>Advanced Shipping</a:t>
            </a:r>
            <a:br>
              <a:rPr lang="en-US" b="1" dirty="0">
                <a:latin typeface="Arial Nova Cond" panose="020B0506020202020204" pitchFamily="34" charset="0"/>
              </a:rPr>
            </a:br>
            <a:r>
              <a:rPr lang="en-US" b="1" dirty="0">
                <a:solidFill>
                  <a:schemeClr val="bg1"/>
                </a:solidFill>
                <a:latin typeface="Arial Nova Cond" panose="020B0506020202020204" pitchFamily="34" charset="0"/>
              </a:rPr>
              <a:t>Advance Shipping Window: February 26th – March 18</a:t>
            </a:r>
            <a:r>
              <a:rPr lang="en-US" b="1" baseline="30000" dirty="0">
                <a:solidFill>
                  <a:schemeClr val="bg1"/>
                </a:solidFill>
                <a:latin typeface="Arial Nova Cond" panose="020B0506020202020204" pitchFamily="34" charset="0"/>
              </a:rPr>
              <a:t>th</a:t>
            </a:r>
            <a:r>
              <a:rPr lang="en-US" b="1" dirty="0">
                <a:solidFill>
                  <a:schemeClr val="bg1"/>
                </a:solidFill>
                <a:latin typeface="Arial Nova Cond" panose="020B0506020202020204" pitchFamily="34" charset="0"/>
              </a:rPr>
              <a:t>.</a:t>
            </a:r>
            <a:r>
              <a:rPr lang="en-US" baseline="30000" dirty="0">
                <a:solidFill>
                  <a:schemeClr val="bg1"/>
                </a:solidFill>
                <a:latin typeface="Arial Nova Cond" panose="020B0506020202020204" pitchFamily="34" charset="0"/>
              </a:rPr>
              <a:t>  </a:t>
            </a:r>
            <a:r>
              <a:rPr lang="en-US" dirty="0">
                <a:solidFill>
                  <a:schemeClr val="bg1"/>
                </a:solidFill>
                <a:latin typeface="Arial Nova Cond" panose="020B0506020202020204" pitchFamily="34" charset="0"/>
              </a:rPr>
              <a:t>Additional charges apply after March 18</a:t>
            </a:r>
            <a:r>
              <a:rPr lang="en-US" baseline="30000" dirty="0">
                <a:solidFill>
                  <a:schemeClr val="bg1"/>
                </a:solidFill>
                <a:latin typeface="Arial Nova Cond" panose="020B0506020202020204" pitchFamily="34" charset="0"/>
              </a:rPr>
              <a:t>th </a:t>
            </a:r>
            <a:r>
              <a:rPr lang="en-US" dirty="0">
                <a:solidFill>
                  <a:schemeClr val="bg1"/>
                </a:solidFill>
                <a:latin typeface="Arial Nova Cond" panose="020B0506020202020204" pitchFamily="34" charset="0"/>
              </a:rPr>
              <a:t>.  Warehouse hours are Monday through Friday, 7:00 AM to 2:30 PM. The Freeman warehouse will be closed on Monday, February 17, 2026, in observance of Presidents' Day. </a:t>
            </a:r>
            <a:br>
              <a:rPr lang="en-US" dirty="0">
                <a:solidFill>
                  <a:schemeClr val="bg1"/>
                </a:solidFill>
                <a:latin typeface="Arial Nova Cond" panose="020B0506020202020204" pitchFamily="34" charset="0"/>
              </a:rPr>
            </a:br>
            <a:br>
              <a:rPr lang="en-US" dirty="0">
                <a:solidFill>
                  <a:schemeClr val="bg1"/>
                </a:solidFill>
                <a:latin typeface="Arial Nova Cond" panose="020B0506020202020204" pitchFamily="34" charset="0"/>
              </a:rPr>
            </a:br>
            <a:r>
              <a:rPr lang="en-US" b="1" dirty="0">
                <a:solidFill>
                  <a:schemeClr val="bg1"/>
                </a:solidFill>
                <a:latin typeface="Arial Nova Cond" panose="020B0506020202020204" pitchFamily="34" charset="0"/>
              </a:rPr>
              <a:t>Advance</a:t>
            </a:r>
            <a:r>
              <a:rPr lang="en-US" dirty="0">
                <a:solidFill>
                  <a:schemeClr val="bg1"/>
                </a:solidFill>
                <a:latin typeface="Arial Nova Cond" panose="020B0506020202020204" pitchFamily="34" charset="0"/>
              </a:rPr>
              <a:t> </a:t>
            </a:r>
            <a:r>
              <a:rPr lang="en-US" b="1" dirty="0">
                <a:solidFill>
                  <a:schemeClr val="bg1"/>
                </a:solidFill>
                <a:latin typeface="Arial Nova Cond" panose="020B0506020202020204" pitchFamily="34" charset="0"/>
              </a:rPr>
              <a:t>Warehouse address:</a:t>
            </a:r>
            <a:br>
              <a:rPr lang="en-US" dirty="0">
                <a:solidFill>
                  <a:schemeClr val="bg1"/>
                </a:solidFill>
                <a:latin typeface="Arial Nova Cond" panose="020B0506020202020204" pitchFamily="34" charset="0"/>
              </a:rPr>
            </a:br>
            <a:r>
              <a:rPr lang="en-US" b="1" dirty="0">
                <a:solidFill>
                  <a:srgbClr val="FF0000"/>
                </a:solidFill>
                <a:latin typeface="Arial Nova Cond" panose="020B0506020202020204" pitchFamily="34" charset="0"/>
              </a:rPr>
              <a:t>International </a:t>
            </a:r>
            <a:r>
              <a:rPr lang="es-ES" b="1" dirty="0">
                <a:solidFill>
                  <a:srgbClr val="FF0000"/>
                </a:solidFill>
                <a:latin typeface="Arial Nova Cond" panose="020B0506020202020204" pitchFamily="34" charset="0"/>
              </a:rPr>
              <a:t>Pizza Expo 2026</a:t>
            </a:r>
            <a:br>
              <a:rPr lang="es-ES" dirty="0">
                <a:solidFill>
                  <a:srgbClr val="FF0000"/>
                </a:solidFill>
                <a:latin typeface="Arial Nova Cond" panose="020B0506020202020204" pitchFamily="34" charset="0"/>
              </a:rPr>
            </a:br>
            <a:r>
              <a:rPr lang="en-US" dirty="0">
                <a:solidFill>
                  <a:srgbClr val="FF0000"/>
                </a:solidFill>
                <a:latin typeface="Arial Nova Cond" panose="020B0506020202020204" pitchFamily="34" charset="0"/>
              </a:rPr>
              <a:t>Exhibiting Company Name / Booth #</a:t>
            </a:r>
            <a:br>
              <a:rPr lang="en-US" dirty="0">
                <a:solidFill>
                  <a:srgbClr val="FF0000"/>
                </a:solidFill>
                <a:latin typeface="Arial Nova Cond" panose="020B0506020202020204" pitchFamily="34" charset="0"/>
              </a:rPr>
            </a:br>
            <a:r>
              <a:rPr lang="es-ES" dirty="0">
                <a:solidFill>
                  <a:srgbClr val="FF0000"/>
                </a:solidFill>
                <a:latin typeface="Arial Nova Cond" panose="020B0506020202020204" pitchFamily="34" charset="0"/>
              </a:rPr>
              <a:t>C/O Freeman</a:t>
            </a:r>
            <a:br>
              <a:rPr lang="en-US" dirty="0">
                <a:solidFill>
                  <a:srgbClr val="FF0000"/>
                </a:solidFill>
                <a:latin typeface="Arial Nova Cond" panose="020B0506020202020204" pitchFamily="34" charset="0"/>
              </a:rPr>
            </a:br>
            <a:r>
              <a:rPr lang="en-US" dirty="0">
                <a:solidFill>
                  <a:srgbClr val="FF0000"/>
                </a:solidFill>
                <a:latin typeface="Arial Nova Cond" panose="020B0506020202020204" pitchFamily="34" charset="0"/>
              </a:rPr>
              <a:t>6675 W Sunset Road </a:t>
            </a:r>
            <a:r>
              <a:rPr lang="es-ES" dirty="0">
                <a:solidFill>
                  <a:srgbClr val="FF0000"/>
                </a:solidFill>
                <a:latin typeface="Arial Nova Cond" panose="020B0506020202020204" pitchFamily="34" charset="0"/>
              </a:rPr>
              <a:t>Las Vegas, NV 89118 USA</a:t>
            </a:r>
          </a:p>
          <a:p>
            <a:r>
              <a:rPr lang="es-ES" dirty="0">
                <a:solidFill>
                  <a:schemeClr val="bg1"/>
                </a:solidFill>
                <a:latin typeface="Arial Nova Cond" panose="020B0506020202020204" pitchFamily="34" charset="0"/>
              </a:rPr>
              <a:t> </a:t>
            </a:r>
            <a:r>
              <a:rPr lang="en-US" dirty="0">
                <a:solidFill>
                  <a:schemeClr val="bg1"/>
                </a:solidFill>
                <a:latin typeface="Arial Nova Cond" panose="020B0506020202020204" pitchFamily="34" charset="0"/>
              </a:rPr>
              <a:t> </a:t>
            </a:r>
            <a:br>
              <a:rPr lang="en-US" dirty="0">
                <a:solidFill>
                  <a:schemeClr val="bg1"/>
                </a:solidFill>
                <a:latin typeface="Arial Nova Cond" panose="020B0506020202020204" pitchFamily="34" charset="0"/>
              </a:rPr>
            </a:br>
            <a:r>
              <a:rPr lang="en-US" b="1" u="sng" dirty="0">
                <a:solidFill>
                  <a:schemeClr val="bg1"/>
                </a:solidFill>
                <a:latin typeface="Arial Nova Cond" panose="020B0506020202020204" pitchFamily="34" charset="0"/>
              </a:rPr>
              <a:t>Direct-to-Show Site Shipping:</a:t>
            </a:r>
            <a:br>
              <a:rPr lang="en-US" b="1" dirty="0">
                <a:solidFill>
                  <a:schemeClr val="bg1"/>
                </a:solidFill>
                <a:latin typeface="Arial Nova Cond" panose="020B0506020202020204" pitchFamily="34" charset="0"/>
              </a:rPr>
            </a:br>
            <a:r>
              <a:rPr lang="en-US" dirty="0">
                <a:solidFill>
                  <a:schemeClr val="bg1"/>
                </a:solidFill>
                <a:latin typeface="Arial Nova Cond" panose="020B0506020202020204" pitchFamily="34" charset="0"/>
              </a:rPr>
              <a:t>Freeman will receive shipments at the show site address beginning Sunday, March 22, 2026. Materials arriving before this date may be refused by the facility. All freight carriers must check in at Marshalling Yard: address: 6555 West Serene Ave Las Vegas, NV 89109</a:t>
            </a:r>
            <a:br>
              <a:rPr lang="en-US" dirty="0">
                <a:solidFill>
                  <a:schemeClr val="bg1"/>
                </a:solidFill>
                <a:latin typeface="Arial Nova Cond" panose="020B0506020202020204" pitchFamily="34" charset="0"/>
              </a:rPr>
            </a:br>
            <a:endParaRPr lang="en-US" dirty="0">
              <a:solidFill>
                <a:schemeClr val="bg1"/>
              </a:solidFill>
              <a:latin typeface="Arial Nova Cond" panose="020B0506020202020204" pitchFamily="34" charset="0"/>
            </a:endParaRPr>
          </a:p>
          <a:p>
            <a:r>
              <a:rPr lang="en-US" b="1" dirty="0">
                <a:solidFill>
                  <a:srgbClr val="FF0000"/>
                </a:solidFill>
                <a:latin typeface="Arial Nova Cond" panose="020B0506020202020204" pitchFamily="34" charset="0"/>
              </a:rPr>
              <a:t>International </a:t>
            </a:r>
            <a:r>
              <a:rPr lang="es-ES" b="1" dirty="0">
                <a:solidFill>
                  <a:srgbClr val="FF0000"/>
                </a:solidFill>
                <a:latin typeface="Arial Nova Cond" panose="020B0506020202020204" pitchFamily="34" charset="0"/>
              </a:rPr>
              <a:t>Pizza Expo 2026</a:t>
            </a:r>
            <a:br>
              <a:rPr lang="en-US" dirty="0">
                <a:solidFill>
                  <a:srgbClr val="FF0000"/>
                </a:solidFill>
                <a:latin typeface="Arial Nova Cond" panose="020B0506020202020204" pitchFamily="34" charset="0"/>
              </a:rPr>
            </a:br>
            <a:r>
              <a:rPr lang="en-US" dirty="0">
                <a:solidFill>
                  <a:srgbClr val="FF0000"/>
                </a:solidFill>
                <a:latin typeface="Arial Nova Cond" panose="020B0506020202020204" pitchFamily="34" charset="0"/>
              </a:rPr>
              <a:t>Exhibiting Company Name / Booth #</a:t>
            </a:r>
            <a:br>
              <a:rPr lang="en-US" dirty="0">
                <a:solidFill>
                  <a:srgbClr val="FF0000"/>
                </a:solidFill>
                <a:latin typeface="Arial Nova Cond" panose="020B0506020202020204" pitchFamily="34" charset="0"/>
              </a:rPr>
            </a:br>
            <a:r>
              <a:rPr lang="en-US" dirty="0">
                <a:solidFill>
                  <a:srgbClr val="FF0000"/>
                </a:solidFill>
                <a:latin typeface="Arial Nova Cond" panose="020B0506020202020204" pitchFamily="34" charset="0"/>
              </a:rPr>
              <a:t>C/O Freeman</a:t>
            </a:r>
            <a:br>
              <a:rPr lang="en-US" dirty="0">
                <a:solidFill>
                  <a:srgbClr val="FF0000"/>
                </a:solidFill>
                <a:latin typeface="Arial Nova Cond" panose="020B0506020202020204" pitchFamily="34" charset="0"/>
              </a:rPr>
            </a:br>
            <a:r>
              <a:rPr lang="en-US" dirty="0">
                <a:solidFill>
                  <a:srgbClr val="FF0000"/>
                </a:solidFill>
                <a:latin typeface="Arial Nova Cond" panose="020B0506020202020204" pitchFamily="34" charset="0"/>
              </a:rPr>
              <a:t>Las Vegas Convention Center </a:t>
            </a:r>
          </a:p>
          <a:p>
            <a:r>
              <a:rPr lang="en-US" dirty="0">
                <a:solidFill>
                  <a:srgbClr val="FF0000"/>
                </a:solidFill>
                <a:latin typeface="Arial Nova Cond" panose="020B0506020202020204" pitchFamily="34" charset="0"/>
              </a:rPr>
              <a:t>300 Convention Center Dr Las Vegas, NV 89109 </a:t>
            </a:r>
            <a:r>
              <a:rPr lang="en-US" dirty="0">
                <a:latin typeface="Arial Nova Cond" panose="020B0506020202020204" pitchFamily="34" charset="0"/>
              </a:rPr>
              <a:t>89109 </a:t>
            </a:r>
            <a:endParaRPr lang="en-US" dirty="0">
              <a:solidFill>
                <a:schemeClr val="bg1"/>
              </a:solidFill>
              <a:latin typeface="Arial Nova Cond" panose="020B0506020202020204" pitchFamily="34" charset="0"/>
            </a:endParaRPr>
          </a:p>
        </p:txBody>
      </p:sp>
    </p:spTree>
    <p:extLst>
      <p:ext uri="{BB962C8B-B14F-4D97-AF65-F5344CB8AC3E}">
        <p14:creationId xmlns:p14="http://schemas.microsoft.com/office/powerpoint/2010/main" val="3350995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03661FD8E95A4281EA70DB4D397B92" ma:contentTypeVersion="16" ma:contentTypeDescription="Create a new document." ma:contentTypeScope="" ma:versionID="a36b39ee75e21ea48f4c82e9396f2771">
  <xsd:schema xmlns:xsd="http://www.w3.org/2001/XMLSchema" xmlns:xs="http://www.w3.org/2001/XMLSchema" xmlns:p="http://schemas.microsoft.com/office/2006/metadata/properties" xmlns:ns1="http://schemas.microsoft.com/sharepoint/v3" xmlns:ns2="6e9ee88a-e8d1-4fba-8392-b8f2aa996666" xmlns:ns3="43c7ec26-d197-4928-badb-6c1b14944ddc" targetNamespace="http://schemas.microsoft.com/office/2006/metadata/properties" ma:root="true" ma:fieldsID="0449bb2c2ba4cc7eedd286b66b47eb4d" ns1:_="" ns2:_="" ns3:_="">
    <xsd:import namespace="http://schemas.microsoft.com/sharepoint/v3"/>
    <xsd:import namespace="6e9ee88a-e8d1-4fba-8392-b8f2aa996666"/>
    <xsd:import namespace="43c7ec26-d197-4928-badb-6c1b14944dd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9ee88a-e8d1-4fba-8392-b8f2aa9966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2f7588b-b06a-4603-9190-7d4a5e89c34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c7ec26-d197-4928-badb-6c1b14944dd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bedf1fd-7089-4b42-af68-47b90d2d7871}" ma:internalName="TaxCatchAll" ma:showField="CatchAllData" ma:web="43c7ec26-d197-4928-badb-6c1b14944d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3c7ec26-d197-4928-badb-6c1b14944ddc" xsi:nil="true"/>
    <lcf76f155ced4ddcb4097134ff3c332f xmlns="6e9ee88a-e8d1-4fba-8392-b8f2aa996666">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E4C1252-3BC3-4A89-8B7A-481534CD5F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e9ee88a-e8d1-4fba-8392-b8f2aa996666"/>
    <ds:schemaRef ds:uri="43c7ec26-d197-4928-badb-6c1b14944d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E0E77C-BB90-4C77-B237-093208D2287D}">
  <ds:schemaRefs>
    <ds:schemaRef ds:uri="http://schemas.microsoft.com/sharepoint/v3/contenttype/forms"/>
  </ds:schemaRefs>
</ds:datastoreItem>
</file>

<file path=customXml/itemProps3.xml><?xml version="1.0" encoding="utf-8"?>
<ds:datastoreItem xmlns:ds="http://schemas.openxmlformats.org/officeDocument/2006/customXml" ds:itemID="{CDDE4647-9BC8-4A47-B7DE-4315928160F0}">
  <ds:schemaRefs>
    <ds:schemaRef ds:uri="43c7ec26-d197-4928-badb-6c1b14944ddc"/>
    <ds:schemaRef ds:uri="6e9ee88a-e8d1-4fba-8392-b8f2aa996666"/>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1145</TotalTime>
  <Words>1861</Words>
  <Application>Microsoft Office PowerPoint</Application>
  <PresentationFormat>Widescreen</PresentationFormat>
  <Paragraphs>249</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Nova Cond</vt:lpstr>
      <vt:lpstr>Calibri</vt:lpstr>
      <vt:lpstr>Calibri Light</vt:lpstr>
      <vt:lpstr>Google Sans</vt:lpstr>
      <vt:lpstr>Roboto</vt:lpstr>
      <vt:lpstr>Office Theme</vt:lpstr>
      <vt:lpstr>PowerPoint Presentation</vt:lpstr>
      <vt:lpstr>AGENDA</vt:lpstr>
      <vt:lpstr>Venue Map / Transportation</vt:lpstr>
      <vt:lpstr>Show Schedule</vt:lpstr>
      <vt:lpstr>PowerPoint Presentation</vt:lpstr>
      <vt:lpstr>Key Locations</vt:lpstr>
      <vt:lpstr>PowerPoint Presentation</vt:lpstr>
      <vt:lpstr>Exhibitor Services</vt:lpstr>
      <vt:lpstr>Shipping Logistics</vt:lpstr>
      <vt:lpstr>Self - Unloading</vt:lpstr>
      <vt:lpstr>Move-In / Hand Carry</vt:lpstr>
      <vt:lpstr>Food Sampling &amp;  Exhibitor Handwashing Stations</vt:lpstr>
      <vt:lpstr>Handwashing Station Fill Areas &amp; Dishwashing Stations</vt:lpstr>
      <vt:lpstr>Download the Mobile App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Pre-Show Meeting</dc:title>
  <dc:creator>Rich, Diana</dc:creator>
  <cp:lastModifiedBy>Gregory, Suzanne</cp:lastModifiedBy>
  <cp:revision>3</cp:revision>
  <dcterms:created xsi:type="dcterms:W3CDTF">2022-03-08T22:37:20Z</dcterms:created>
  <dcterms:modified xsi:type="dcterms:W3CDTF">2026-02-09T19:12:07Z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0x010100C803661FD8E95A4281EA70DB4D397B92</vt:lpwstr>
  </property>
  <property fmtid="{D5CDD505-2E9C-101B-9397-08002B2CF9AE}" pid="3" name="MediaServiceImageTags">
    <vt:lpwstr/>
  </property>
</Properties>
</file>